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335" r:id="rId3"/>
    <p:sldId id="377" r:id="rId4"/>
    <p:sldId id="394" r:id="rId5"/>
    <p:sldId id="401" r:id="rId6"/>
    <p:sldId id="395" r:id="rId7"/>
    <p:sldId id="388" r:id="rId8"/>
    <p:sldId id="389" r:id="rId9"/>
    <p:sldId id="390" r:id="rId10"/>
    <p:sldId id="391" r:id="rId11"/>
    <p:sldId id="392" r:id="rId12"/>
    <p:sldId id="393" r:id="rId13"/>
    <p:sldId id="396" r:id="rId14"/>
    <p:sldId id="398" r:id="rId15"/>
    <p:sldId id="399" r:id="rId16"/>
    <p:sldId id="397" r:id="rId17"/>
    <p:sldId id="402" r:id="rId18"/>
    <p:sldId id="403" r:id="rId19"/>
    <p:sldId id="387" r:id="rId20"/>
    <p:sldId id="336" r:id="rId21"/>
    <p:sldId id="356" r:id="rId22"/>
    <p:sldId id="357" r:id="rId23"/>
    <p:sldId id="368" r:id="rId24"/>
    <p:sldId id="371" r:id="rId25"/>
    <p:sldId id="29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varScale="1">
        <p:scale>
          <a:sx n="161" d="100"/>
          <a:sy n="161" d="100"/>
        </p:scale>
        <p:origin x="150"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Ylätunnisteen paikkamerkki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Päivämäärän paikkamerkki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9674A6-AE52-4650-90C3-47547F301181}" type="datetimeFigureOut">
              <a:rPr lang="en-GB" smtClean="0"/>
              <a:t>22/01/2018</a:t>
            </a:fld>
            <a:endParaRPr lang="en-GB"/>
          </a:p>
        </p:txBody>
      </p:sp>
      <p:sp>
        <p:nvSpPr>
          <p:cNvPr id="4" name="Dian kuvan paikkamerkki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Huomautusten paikkamerkki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i-FI"/>
              <a:t>Muokkaa tekstin perustyylejä</a:t>
            </a:r>
          </a:p>
          <a:p>
            <a:pPr lvl="1"/>
            <a:r>
              <a:rPr lang="fi-FI"/>
              <a:t>toinen taso</a:t>
            </a:r>
          </a:p>
          <a:p>
            <a:pPr lvl="2"/>
            <a:r>
              <a:rPr lang="fi-FI"/>
              <a:t>kolmas taso</a:t>
            </a:r>
          </a:p>
          <a:p>
            <a:pPr lvl="3"/>
            <a:r>
              <a:rPr lang="fi-FI"/>
              <a:t>neljäs taso</a:t>
            </a:r>
          </a:p>
          <a:p>
            <a:pPr lvl="4"/>
            <a:r>
              <a:rPr lang="fi-FI"/>
              <a:t>viides taso</a:t>
            </a:r>
            <a:endParaRPr lang="en-GB"/>
          </a:p>
        </p:txBody>
      </p:sp>
      <p:sp>
        <p:nvSpPr>
          <p:cNvPr id="6" name="Alatunnisteen paikkamerk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Dian numeron paikkamerkki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8A2AD9-3B6E-41EC-8D11-2E2F87A963CA}" type="slidenum">
              <a:rPr lang="en-GB" smtClean="0"/>
              <a:t>‹#›</a:t>
            </a:fld>
            <a:endParaRPr lang="en-GB"/>
          </a:p>
        </p:txBody>
      </p:sp>
    </p:spTree>
    <p:extLst>
      <p:ext uri="{BB962C8B-B14F-4D97-AF65-F5344CB8AC3E}">
        <p14:creationId xmlns:p14="http://schemas.microsoft.com/office/powerpoint/2010/main" val="3769546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Otsikkodia">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045619AD-4C03-4C97-B1A2-CEC03E5008AD}"/>
              </a:ext>
            </a:extLst>
          </p:cNvPr>
          <p:cNvSpPr>
            <a:spLocks noGrp="1"/>
          </p:cNvSpPr>
          <p:nvPr>
            <p:ph type="ctrTitle"/>
          </p:nvPr>
        </p:nvSpPr>
        <p:spPr>
          <a:xfrm>
            <a:off x="1524000" y="1122363"/>
            <a:ext cx="9144000" cy="2387600"/>
          </a:xfrm>
        </p:spPr>
        <p:txBody>
          <a:bodyPr anchor="b"/>
          <a:lstStyle>
            <a:lvl1pPr algn="ctr">
              <a:defRPr sz="6000"/>
            </a:lvl1pPr>
          </a:lstStyle>
          <a:p>
            <a:r>
              <a:rPr lang="fi-FI"/>
              <a:t>Muokkaa ots. perustyyl. napsautt.</a:t>
            </a:r>
            <a:endParaRPr lang="en-GB"/>
          </a:p>
        </p:txBody>
      </p:sp>
      <p:sp>
        <p:nvSpPr>
          <p:cNvPr id="3" name="Alaotsikko 2">
            <a:extLst>
              <a:ext uri="{FF2B5EF4-FFF2-40B4-BE49-F238E27FC236}">
                <a16:creationId xmlns:a16="http://schemas.microsoft.com/office/drawing/2014/main" id="{9C805F29-D415-42C3-A9CA-2D304409C94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i-FI"/>
              <a:t>Muokkaa alaotsikon perustyyliä napsautt.</a:t>
            </a:r>
            <a:endParaRPr lang="en-GB"/>
          </a:p>
        </p:txBody>
      </p:sp>
      <p:sp>
        <p:nvSpPr>
          <p:cNvPr id="4" name="Päivämäärän paikkamerkki 3">
            <a:extLst>
              <a:ext uri="{FF2B5EF4-FFF2-40B4-BE49-F238E27FC236}">
                <a16:creationId xmlns:a16="http://schemas.microsoft.com/office/drawing/2014/main" id="{3994E670-4156-41CD-89CE-A16832DFF527}"/>
              </a:ext>
            </a:extLst>
          </p:cNvPr>
          <p:cNvSpPr>
            <a:spLocks noGrp="1"/>
          </p:cNvSpPr>
          <p:nvPr>
            <p:ph type="dt" sz="half" idx="10"/>
          </p:nvPr>
        </p:nvSpPr>
        <p:spPr/>
        <p:txBody>
          <a:bodyPr/>
          <a:lstStyle/>
          <a:p>
            <a:fld id="{044A8A7F-4678-4ADA-A967-6C2095B09219}" type="datetimeFigureOut">
              <a:rPr lang="en-GB" smtClean="0"/>
              <a:t>22/01/2018</a:t>
            </a:fld>
            <a:endParaRPr lang="en-GB"/>
          </a:p>
        </p:txBody>
      </p:sp>
      <p:sp>
        <p:nvSpPr>
          <p:cNvPr id="5" name="Alatunnisteen paikkamerkki 4">
            <a:extLst>
              <a:ext uri="{FF2B5EF4-FFF2-40B4-BE49-F238E27FC236}">
                <a16:creationId xmlns:a16="http://schemas.microsoft.com/office/drawing/2014/main" id="{BD43BAA7-6C17-41AB-B576-A8F6B40140E8}"/>
              </a:ext>
            </a:extLst>
          </p:cNvPr>
          <p:cNvSpPr>
            <a:spLocks noGrp="1"/>
          </p:cNvSpPr>
          <p:nvPr>
            <p:ph type="ftr" sz="quarter" idx="11"/>
          </p:nvPr>
        </p:nvSpPr>
        <p:spPr/>
        <p:txBody>
          <a:bodyPr/>
          <a:lstStyle/>
          <a:p>
            <a:endParaRPr lang="en-GB"/>
          </a:p>
        </p:txBody>
      </p:sp>
      <p:sp>
        <p:nvSpPr>
          <p:cNvPr id="6" name="Dian numeron paikkamerkki 5">
            <a:extLst>
              <a:ext uri="{FF2B5EF4-FFF2-40B4-BE49-F238E27FC236}">
                <a16:creationId xmlns:a16="http://schemas.microsoft.com/office/drawing/2014/main" id="{53601941-1E16-4D93-9464-B3A49967D195}"/>
              </a:ext>
            </a:extLst>
          </p:cNvPr>
          <p:cNvSpPr>
            <a:spLocks noGrp="1"/>
          </p:cNvSpPr>
          <p:nvPr>
            <p:ph type="sldNum" sz="quarter" idx="12"/>
          </p:nvPr>
        </p:nvSpPr>
        <p:spPr/>
        <p:txBody>
          <a:bodyPr/>
          <a:lstStyle/>
          <a:p>
            <a:fld id="{0896B467-22A1-474A-B4AF-C54B96E3870C}" type="slidenum">
              <a:rPr lang="en-GB" smtClean="0"/>
              <a:t>‹#›</a:t>
            </a:fld>
            <a:endParaRPr lang="en-GB"/>
          </a:p>
        </p:txBody>
      </p:sp>
    </p:spTree>
    <p:extLst>
      <p:ext uri="{BB962C8B-B14F-4D97-AF65-F5344CB8AC3E}">
        <p14:creationId xmlns:p14="http://schemas.microsoft.com/office/powerpoint/2010/main" val="17606896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Otsikko ja pystysuora teksti">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64680E97-FE15-456F-9914-93B2CEA70544}"/>
              </a:ext>
            </a:extLst>
          </p:cNvPr>
          <p:cNvSpPr>
            <a:spLocks noGrp="1"/>
          </p:cNvSpPr>
          <p:nvPr>
            <p:ph type="title"/>
          </p:nvPr>
        </p:nvSpPr>
        <p:spPr/>
        <p:txBody>
          <a:bodyPr/>
          <a:lstStyle/>
          <a:p>
            <a:r>
              <a:rPr lang="fi-FI"/>
              <a:t>Muokkaa ots. perustyyl. napsautt.</a:t>
            </a:r>
            <a:endParaRPr lang="en-GB"/>
          </a:p>
        </p:txBody>
      </p:sp>
      <p:sp>
        <p:nvSpPr>
          <p:cNvPr id="3" name="Pystysuoran tekstin paikkamerkki 2">
            <a:extLst>
              <a:ext uri="{FF2B5EF4-FFF2-40B4-BE49-F238E27FC236}">
                <a16:creationId xmlns:a16="http://schemas.microsoft.com/office/drawing/2014/main" id="{25D99309-EE30-47F9-BFC1-8A7F2CBF4FAB}"/>
              </a:ext>
            </a:extLst>
          </p:cNvPr>
          <p:cNvSpPr>
            <a:spLocks noGrp="1"/>
          </p:cNvSpPr>
          <p:nvPr>
            <p:ph type="body" orient="vert" idx="1"/>
          </p:nvPr>
        </p:nvSpPr>
        <p:spPr/>
        <p:txBody>
          <a:bodyPr vert="eaVert"/>
          <a:lstStyle/>
          <a:p>
            <a:pPr lvl="0"/>
            <a:r>
              <a:rPr lang="fi-FI"/>
              <a:t>Muokkaa tekstin perustyylejä</a:t>
            </a:r>
          </a:p>
          <a:p>
            <a:pPr lvl="1"/>
            <a:r>
              <a:rPr lang="fi-FI"/>
              <a:t>toinen taso</a:t>
            </a:r>
          </a:p>
          <a:p>
            <a:pPr lvl="2"/>
            <a:r>
              <a:rPr lang="fi-FI"/>
              <a:t>kolmas taso</a:t>
            </a:r>
          </a:p>
          <a:p>
            <a:pPr lvl="3"/>
            <a:r>
              <a:rPr lang="fi-FI"/>
              <a:t>neljäs taso</a:t>
            </a:r>
          </a:p>
          <a:p>
            <a:pPr lvl="4"/>
            <a:r>
              <a:rPr lang="fi-FI"/>
              <a:t>viides taso</a:t>
            </a:r>
            <a:endParaRPr lang="en-GB"/>
          </a:p>
        </p:txBody>
      </p:sp>
      <p:sp>
        <p:nvSpPr>
          <p:cNvPr id="4" name="Päivämäärän paikkamerkki 3">
            <a:extLst>
              <a:ext uri="{FF2B5EF4-FFF2-40B4-BE49-F238E27FC236}">
                <a16:creationId xmlns:a16="http://schemas.microsoft.com/office/drawing/2014/main" id="{5CE1241F-262E-4C89-86CA-4476D5055CF3}"/>
              </a:ext>
            </a:extLst>
          </p:cNvPr>
          <p:cNvSpPr>
            <a:spLocks noGrp="1"/>
          </p:cNvSpPr>
          <p:nvPr>
            <p:ph type="dt" sz="half" idx="10"/>
          </p:nvPr>
        </p:nvSpPr>
        <p:spPr/>
        <p:txBody>
          <a:bodyPr/>
          <a:lstStyle/>
          <a:p>
            <a:fld id="{044A8A7F-4678-4ADA-A967-6C2095B09219}" type="datetimeFigureOut">
              <a:rPr lang="en-GB" smtClean="0"/>
              <a:t>22/01/2018</a:t>
            </a:fld>
            <a:endParaRPr lang="en-GB"/>
          </a:p>
        </p:txBody>
      </p:sp>
      <p:sp>
        <p:nvSpPr>
          <p:cNvPr id="5" name="Alatunnisteen paikkamerkki 4">
            <a:extLst>
              <a:ext uri="{FF2B5EF4-FFF2-40B4-BE49-F238E27FC236}">
                <a16:creationId xmlns:a16="http://schemas.microsoft.com/office/drawing/2014/main" id="{6904502A-37F4-4655-BACE-3D86B0212F43}"/>
              </a:ext>
            </a:extLst>
          </p:cNvPr>
          <p:cNvSpPr>
            <a:spLocks noGrp="1"/>
          </p:cNvSpPr>
          <p:nvPr>
            <p:ph type="ftr" sz="quarter" idx="11"/>
          </p:nvPr>
        </p:nvSpPr>
        <p:spPr/>
        <p:txBody>
          <a:bodyPr/>
          <a:lstStyle/>
          <a:p>
            <a:endParaRPr lang="en-GB"/>
          </a:p>
        </p:txBody>
      </p:sp>
      <p:sp>
        <p:nvSpPr>
          <p:cNvPr id="6" name="Dian numeron paikkamerkki 5">
            <a:extLst>
              <a:ext uri="{FF2B5EF4-FFF2-40B4-BE49-F238E27FC236}">
                <a16:creationId xmlns:a16="http://schemas.microsoft.com/office/drawing/2014/main" id="{761F5B60-F57C-4030-AD81-CB40AAD5990B}"/>
              </a:ext>
            </a:extLst>
          </p:cNvPr>
          <p:cNvSpPr>
            <a:spLocks noGrp="1"/>
          </p:cNvSpPr>
          <p:nvPr>
            <p:ph type="sldNum" sz="quarter" idx="12"/>
          </p:nvPr>
        </p:nvSpPr>
        <p:spPr/>
        <p:txBody>
          <a:bodyPr/>
          <a:lstStyle/>
          <a:p>
            <a:fld id="{0896B467-22A1-474A-B4AF-C54B96E3870C}" type="slidenum">
              <a:rPr lang="en-GB" smtClean="0"/>
              <a:t>‹#›</a:t>
            </a:fld>
            <a:endParaRPr lang="en-GB"/>
          </a:p>
        </p:txBody>
      </p:sp>
    </p:spTree>
    <p:extLst>
      <p:ext uri="{BB962C8B-B14F-4D97-AF65-F5344CB8AC3E}">
        <p14:creationId xmlns:p14="http://schemas.microsoft.com/office/powerpoint/2010/main" val="4165130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Pystysuora otsikko ja teksti">
    <p:spTree>
      <p:nvGrpSpPr>
        <p:cNvPr id="1" name=""/>
        <p:cNvGrpSpPr/>
        <p:nvPr/>
      </p:nvGrpSpPr>
      <p:grpSpPr>
        <a:xfrm>
          <a:off x="0" y="0"/>
          <a:ext cx="0" cy="0"/>
          <a:chOff x="0" y="0"/>
          <a:chExt cx="0" cy="0"/>
        </a:xfrm>
      </p:grpSpPr>
      <p:sp>
        <p:nvSpPr>
          <p:cNvPr id="2" name="Pystysuora otsikko 1">
            <a:extLst>
              <a:ext uri="{FF2B5EF4-FFF2-40B4-BE49-F238E27FC236}">
                <a16:creationId xmlns:a16="http://schemas.microsoft.com/office/drawing/2014/main" id="{F699F60B-46A0-41F8-8EBB-1D757CCAE906}"/>
              </a:ext>
            </a:extLst>
          </p:cNvPr>
          <p:cNvSpPr>
            <a:spLocks noGrp="1"/>
          </p:cNvSpPr>
          <p:nvPr>
            <p:ph type="title" orient="vert"/>
          </p:nvPr>
        </p:nvSpPr>
        <p:spPr>
          <a:xfrm>
            <a:off x="8724900" y="365125"/>
            <a:ext cx="2628900" cy="5811838"/>
          </a:xfrm>
        </p:spPr>
        <p:txBody>
          <a:bodyPr vert="eaVert"/>
          <a:lstStyle/>
          <a:p>
            <a:r>
              <a:rPr lang="fi-FI"/>
              <a:t>Muokkaa ots. perustyyl. napsautt.</a:t>
            </a:r>
            <a:endParaRPr lang="en-GB"/>
          </a:p>
        </p:txBody>
      </p:sp>
      <p:sp>
        <p:nvSpPr>
          <p:cNvPr id="3" name="Pystysuoran tekstin paikkamerkki 2">
            <a:extLst>
              <a:ext uri="{FF2B5EF4-FFF2-40B4-BE49-F238E27FC236}">
                <a16:creationId xmlns:a16="http://schemas.microsoft.com/office/drawing/2014/main" id="{17F35B8B-2908-4330-BCCA-0320689E4C61}"/>
              </a:ext>
            </a:extLst>
          </p:cNvPr>
          <p:cNvSpPr>
            <a:spLocks noGrp="1"/>
          </p:cNvSpPr>
          <p:nvPr>
            <p:ph type="body" orient="vert" idx="1"/>
          </p:nvPr>
        </p:nvSpPr>
        <p:spPr>
          <a:xfrm>
            <a:off x="838200" y="365125"/>
            <a:ext cx="7734300" cy="5811838"/>
          </a:xfrm>
        </p:spPr>
        <p:txBody>
          <a:bodyPr vert="eaVert"/>
          <a:lstStyle/>
          <a:p>
            <a:pPr lvl="0"/>
            <a:r>
              <a:rPr lang="fi-FI"/>
              <a:t>Muokkaa tekstin perustyylejä</a:t>
            </a:r>
          </a:p>
          <a:p>
            <a:pPr lvl="1"/>
            <a:r>
              <a:rPr lang="fi-FI"/>
              <a:t>toinen taso</a:t>
            </a:r>
          </a:p>
          <a:p>
            <a:pPr lvl="2"/>
            <a:r>
              <a:rPr lang="fi-FI"/>
              <a:t>kolmas taso</a:t>
            </a:r>
          </a:p>
          <a:p>
            <a:pPr lvl="3"/>
            <a:r>
              <a:rPr lang="fi-FI"/>
              <a:t>neljäs taso</a:t>
            </a:r>
          </a:p>
          <a:p>
            <a:pPr lvl="4"/>
            <a:r>
              <a:rPr lang="fi-FI"/>
              <a:t>viides taso</a:t>
            </a:r>
            <a:endParaRPr lang="en-GB"/>
          </a:p>
        </p:txBody>
      </p:sp>
      <p:sp>
        <p:nvSpPr>
          <p:cNvPr id="4" name="Päivämäärän paikkamerkki 3">
            <a:extLst>
              <a:ext uri="{FF2B5EF4-FFF2-40B4-BE49-F238E27FC236}">
                <a16:creationId xmlns:a16="http://schemas.microsoft.com/office/drawing/2014/main" id="{D6062A0E-6C8E-42C4-BC9C-69A10824E972}"/>
              </a:ext>
            </a:extLst>
          </p:cNvPr>
          <p:cNvSpPr>
            <a:spLocks noGrp="1"/>
          </p:cNvSpPr>
          <p:nvPr>
            <p:ph type="dt" sz="half" idx="10"/>
          </p:nvPr>
        </p:nvSpPr>
        <p:spPr/>
        <p:txBody>
          <a:bodyPr/>
          <a:lstStyle/>
          <a:p>
            <a:fld id="{044A8A7F-4678-4ADA-A967-6C2095B09219}" type="datetimeFigureOut">
              <a:rPr lang="en-GB" smtClean="0"/>
              <a:t>22/01/2018</a:t>
            </a:fld>
            <a:endParaRPr lang="en-GB"/>
          </a:p>
        </p:txBody>
      </p:sp>
      <p:sp>
        <p:nvSpPr>
          <p:cNvPr id="5" name="Alatunnisteen paikkamerkki 4">
            <a:extLst>
              <a:ext uri="{FF2B5EF4-FFF2-40B4-BE49-F238E27FC236}">
                <a16:creationId xmlns:a16="http://schemas.microsoft.com/office/drawing/2014/main" id="{6763B5D6-35EE-4CA6-B158-8AD1EB0767B8}"/>
              </a:ext>
            </a:extLst>
          </p:cNvPr>
          <p:cNvSpPr>
            <a:spLocks noGrp="1"/>
          </p:cNvSpPr>
          <p:nvPr>
            <p:ph type="ftr" sz="quarter" idx="11"/>
          </p:nvPr>
        </p:nvSpPr>
        <p:spPr/>
        <p:txBody>
          <a:bodyPr/>
          <a:lstStyle/>
          <a:p>
            <a:endParaRPr lang="en-GB"/>
          </a:p>
        </p:txBody>
      </p:sp>
      <p:sp>
        <p:nvSpPr>
          <p:cNvPr id="6" name="Dian numeron paikkamerkki 5">
            <a:extLst>
              <a:ext uri="{FF2B5EF4-FFF2-40B4-BE49-F238E27FC236}">
                <a16:creationId xmlns:a16="http://schemas.microsoft.com/office/drawing/2014/main" id="{46B977AF-AD34-4503-A73C-54714D2760A1}"/>
              </a:ext>
            </a:extLst>
          </p:cNvPr>
          <p:cNvSpPr>
            <a:spLocks noGrp="1"/>
          </p:cNvSpPr>
          <p:nvPr>
            <p:ph type="sldNum" sz="quarter" idx="12"/>
          </p:nvPr>
        </p:nvSpPr>
        <p:spPr/>
        <p:txBody>
          <a:bodyPr/>
          <a:lstStyle/>
          <a:p>
            <a:fld id="{0896B467-22A1-474A-B4AF-C54B96E3870C}" type="slidenum">
              <a:rPr lang="en-GB" smtClean="0"/>
              <a:t>‹#›</a:t>
            </a:fld>
            <a:endParaRPr lang="en-GB"/>
          </a:p>
        </p:txBody>
      </p:sp>
    </p:spTree>
    <p:extLst>
      <p:ext uri="{BB962C8B-B14F-4D97-AF65-F5344CB8AC3E}">
        <p14:creationId xmlns:p14="http://schemas.microsoft.com/office/powerpoint/2010/main" val="178978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Otsikko ja sisältö">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0193A9A5-EE83-464B-A980-CC642A67A29E}"/>
              </a:ext>
            </a:extLst>
          </p:cNvPr>
          <p:cNvSpPr>
            <a:spLocks noGrp="1"/>
          </p:cNvSpPr>
          <p:nvPr>
            <p:ph type="title"/>
          </p:nvPr>
        </p:nvSpPr>
        <p:spPr/>
        <p:txBody>
          <a:bodyPr/>
          <a:lstStyle/>
          <a:p>
            <a:r>
              <a:rPr lang="fi-FI"/>
              <a:t>Muokkaa ots. perustyyl. napsautt.</a:t>
            </a:r>
            <a:endParaRPr lang="en-GB"/>
          </a:p>
        </p:txBody>
      </p:sp>
      <p:sp>
        <p:nvSpPr>
          <p:cNvPr id="3" name="Sisällön paikkamerkki 2">
            <a:extLst>
              <a:ext uri="{FF2B5EF4-FFF2-40B4-BE49-F238E27FC236}">
                <a16:creationId xmlns:a16="http://schemas.microsoft.com/office/drawing/2014/main" id="{DF5DF075-CD7E-4249-B64F-F5F1A7AAAE76}"/>
              </a:ext>
            </a:extLst>
          </p:cNvPr>
          <p:cNvSpPr>
            <a:spLocks noGrp="1"/>
          </p:cNvSpPr>
          <p:nvPr>
            <p:ph idx="1"/>
          </p:nvPr>
        </p:nvSpPr>
        <p:spPr/>
        <p:txBody>
          <a:bodyPr/>
          <a:lstStyle/>
          <a:p>
            <a:pPr lvl="0"/>
            <a:r>
              <a:rPr lang="fi-FI"/>
              <a:t>Muokkaa tekstin perustyylejä</a:t>
            </a:r>
          </a:p>
          <a:p>
            <a:pPr lvl="1"/>
            <a:r>
              <a:rPr lang="fi-FI"/>
              <a:t>toinen taso</a:t>
            </a:r>
          </a:p>
          <a:p>
            <a:pPr lvl="2"/>
            <a:r>
              <a:rPr lang="fi-FI"/>
              <a:t>kolmas taso</a:t>
            </a:r>
          </a:p>
          <a:p>
            <a:pPr lvl="3"/>
            <a:r>
              <a:rPr lang="fi-FI"/>
              <a:t>neljäs taso</a:t>
            </a:r>
          </a:p>
          <a:p>
            <a:pPr lvl="4"/>
            <a:r>
              <a:rPr lang="fi-FI"/>
              <a:t>viides taso</a:t>
            </a:r>
            <a:endParaRPr lang="en-GB"/>
          </a:p>
        </p:txBody>
      </p:sp>
      <p:sp>
        <p:nvSpPr>
          <p:cNvPr id="4" name="Päivämäärän paikkamerkki 3">
            <a:extLst>
              <a:ext uri="{FF2B5EF4-FFF2-40B4-BE49-F238E27FC236}">
                <a16:creationId xmlns:a16="http://schemas.microsoft.com/office/drawing/2014/main" id="{0717C454-417C-496E-A895-41A7A2D5E25C}"/>
              </a:ext>
            </a:extLst>
          </p:cNvPr>
          <p:cNvSpPr>
            <a:spLocks noGrp="1"/>
          </p:cNvSpPr>
          <p:nvPr>
            <p:ph type="dt" sz="half" idx="10"/>
          </p:nvPr>
        </p:nvSpPr>
        <p:spPr/>
        <p:txBody>
          <a:bodyPr/>
          <a:lstStyle/>
          <a:p>
            <a:fld id="{044A8A7F-4678-4ADA-A967-6C2095B09219}" type="datetimeFigureOut">
              <a:rPr lang="en-GB" smtClean="0"/>
              <a:t>22/01/2018</a:t>
            </a:fld>
            <a:endParaRPr lang="en-GB"/>
          </a:p>
        </p:txBody>
      </p:sp>
      <p:sp>
        <p:nvSpPr>
          <p:cNvPr id="5" name="Alatunnisteen paikkamerkki 4">
            <a:extLst>
              <a:ext uri="{FF2B5EF4-FFF2-40B4-BE49-F238E27FC236}">
                <a16:creationId xmlns:a16="http://schemas.microsoft.com/office/drawing/2014/main" id="{DDB8A788-936A-4D85-B9F1-0E2C04C51FE0}"/>
              </a:ext>
            </a:extLst>
          </p:cNvPr>
          <p:cNvSpPr>
            <a:spLocks noGrp="1"/>
          </p:cNvSpPr>
          <p:nvPr>
            <p:ph type="ftr" sz="quarter" idx="11"/>
          </p:nvPr>
        </p:nvSpPr>
        <p:spPr/>
        <p:txBody>
          <a:bodyPr/>
          <a:lstStyle/>
          <a:p>
            <a:endParaRPr lang="en-GB"/>
          </a:p>
        </p:txBody>
      </p:sp>
      <p:sp>
        <p:nvSpPr>
          <p:cNvPr id="6" name="Dian numeron paikkamerkki 5">
            <a:extLst>
              <a:ext uri="{FF2B5EF4-FFF2-40B4-BE49-F238E27FC236}">
                <a16:creationId xmlns:a16="http://schemas.microsoft.com/office/drawing/2014/main" id="{18B0B214-8A1E-429C-925A-31480DA19650}"/>
              </a:ext>
            </a:extLst>
          </p:cNvPr>
          <p:cNvSpPr>
            <a:spLocks noGrp="1"/>
          </p:cNvSpPr>
          <p:nvPr>
            <p:ph type="sldNum" sz="quarter" idx="12"/>
          </p:nvPr>
        </p:nvSpPr>
        <p:spPr/>
        <p:txBody>
          <a:bodyPr/>
          <a:lstStyle/>
          <a:p>
            <a:fld id="{0896B467-22A1-474A-B4AF-C54B96E3870C}" type="slidenum">
              <a:rPr lang="en-GB" smtClean="0"/>
              <a:t>‹#›</a:t>
            </a:fld>
            <a:endParaRPr lang="en-GB"/>
          </a:p>
        </p:txBody>
      </p:sp>
    </p:spTree>
    <p:extLst>
      <p:ext uri="{BB962C8B-B14F-4D97-AF65-F5344CB8AC3E}">
        <p14:creationId xmlns:p14="http://schemas.microsoft.com/office/powerpoint/2010/main" val="1336473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Osan ylätunniste">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0A0E6A84-1542-46A5-86C8-B4733C546864}"/>
              </a:ext>
            </a:extLst>
          </p:cNvPr>
          <p:cNvSpPr>
            <a:spLocks noGrp="1"/>
          </p:cNvSpPr>
          <p:nvPr>
            <p:ph type="title"/>
          </p:nvPr>
        </p:nvSpPr>
        <p:spPr>
          <a:xfrm>
            <a:off x="831850" y="1709738"/>
            <a:ext cx="10515600" cy="2852737"/>
          </a:xfrm>
        </p:spPr>
        <p:txBody>
          <a:bodyPr anchor="b"/>
          <a:lstStyle>
            <a:lvl1pPr>
              <a:defRPr sz="6000"/>
            </a:lvl1pPr>
          </a:lstStyle>
          <a:p>
            <a:r>
              <a:rPr lang="fi-FI"/>
              <a:t>Muokkaa ots. perustyyl. napsautt.</a:t>
            </a:r>
            <a:endParaRPr lang="en-GB"/>
          </a:p>
        </p:txBody>
      </p:sp>
      <p:sp>
        <p:nvSpPr>
          <p:cNvPr id="3" name="Tekstin paikkamerkki 2">
            <a:extLst>
              <a:ext uri="{FF2B5EF4-FFF2-40B4-BE49-F238E27FC236}">
                <a16:creationId xmlns:a16="http://schemas.microsoft.com/office/drawing/2014/main" id="{CCCBC647-E756-47EF-87C7-30C8FACDDF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i-FI"/>
              <a:t>Muokkaa tekstin perustyylejä</a:t>
            </a:r>
          </a:p>
        </p:txBody>
      </p:sp>
      <p:sp>
        <p:nvSpPr>
          <p:cNvPr id="4" name="Päivämäärän paikkamerkki 3">
            <a:extLst>
              <a:ext uri="{FF2B5EF4-FFF2-40B4-BE49-F238E27FC236}">
                <a16:creationId xmlns:a16="http://schemas.microsoft.com/office/drawing/2014/main" id="{EA6147ED-8664-42A1-AD4F-28FEB3776A62}"/>
              </a:ext>
            </a:extLst>
          </p:cNvPr>
          <p:cNvSpPr>
            <a:spLocks noGrp="1"/>
          </p:cNvSpPr>
          <p:nvPr>
            <p:ph type="dt" sz="half" idx="10"/>
          </p:nvPr>
        </p:nvSpPr>
        <p:spPr/>
        <p:txBody>
          <a:bodyPr/>
          <a:lstStyle/>
          <a:p>
            <a:fld id="{044A8A7F-4678-4ADA-A967-6C2095B09219}" type="datetimeFigureOut">
              <a:rPr lang="en-GB" smtClean="0"/>
              <a:t>22/01/2018</a:t>
            </a:fld>
            <a:endParaRPr lang="en-GB"/>
          </a:p>
        </p:txBody>
      </p:sp>
      <p:sp>
        <p:nvSpPr>
          <p:cNvPr id="5" name="Alatunnisteen paikkamerkki 4">
            <a:extLst>
              <a:ext uri="{FF2B5EF4-FFF2-40B4-BE49-F238E27FC236}">
                <a16:creationId xmlns:a16="http://schemas.microsoft.com/office/drawing/2014/main" id="{5A8D0104-2358-4B28-BD74-2284FD3369F2}"/>
              </a:ext>
            </a:extLst>
          </p:cNvPr>
          <p:cNvSpPr>
            <a:spLocks noGrp="1"/>
          </p:cNvSpPr>
          <p:nvPr>
            <p:ph type="ftr" sz="quarter" idx="11"/>
          </p:nvPr>
        </p:nvSpPr>
        <p:spPr/>
        <p:txBody>
          <a:bodyPr/>
          <a:lstStyle/>
          <a:p>
            <a:endParaRPr lang="en-GB"/>
          </a:p>
        </p:txBody>
      </p:sp>
      <p:sp>
        <p:nvSpPr>
          <p:cNvPr id="6" name="Dian numeron paikkamerkki 5">
            <a:extLst>
              <a:ext uri="{FF2B5EF4-FFF2-40B4-BE49-F238E27FC236}">
                <a16:creationId xmlns:a16="http://schemas.microsoft.com/office/drawing/2014/main" id="{4ABE51ED-3A0F-40A1-87C0-7872DACB31D9}"/>
              </a:ext>
            </a:extLst>
          </p:cNvPr>
          <p:cNvSpPr>
            <a:spLocks noGrp="1"/>
          </p:cNvSpPr>
          <p:nvPr>
            <p:ph type="sldNum" sz="quarter" idx="12"/>
          </p:nvPr>
        </p:nvSpPr>
        <p:spPr/>
        <p:txBody>
          <a:bodyPr/>
          <a:lstStyle/>
          <a:p>
            <a:fld id="{0896B467-22A1-474A-B4AF-C54B96E3870C}" type="slidenum">
              <a:rPr lang="en-GB" smtClean="0"/>
              <a:t>‹#›</a:t>
            </a:fld>
            <a:endParaRPr lang="en-GB"/>
          </a:p>
        </p:txBody>
      </p:sp>
    </p:spTree>
    <p:extLst>
      <p:ext uri="{BB962C8B-B14F-4D97-AF65-F5344CB8AC3E}">
        <p14:creationId xmlns:p14="http://schemas.microsoft.com/office/powerpoint/2010/main" val="1935354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Kaksi sisältökohdetta">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1638849C-5E2B-4A16-B941-4F0F3EACDE16}"/>
              </a:ext>
            </a:extLst>
          </p:cNvPr>
          <p:cNvSpPr>
            <a:spLocks noGrp="1"/>
          </p:cNvSpPr>
          <p:nvPr>
            <p:ph type="title"/>
          </p:nvPr>
        </p:nvSpPr>
        <p:spPr/>
        <p:txBody>
          <a:bodyPr/>
          <a:lstStyle/>
          <a:p>
            <a:r>
              <a:rPr lang="fi-FI"/>
              <a:t>Muokkaa ots. perustyyl. napsautt.</a:t>
            </a:r>
            <a:endParaRPr lang="en-GB"/>
          </a:p>
        </p:txBody>
      </p:sp>
      <p:sp>
        <p:nvSpPr>
          <p:cNvPr id="3" name="Sisällön paikkamerkki 2">
            <a:extLst>
              <a:ext uri="{FF2B5EF4-FFF2-40B4-BE49-F238E27FC236}">
                <a16:creationId xmlns:a16="http://schemas.microsoft.com/office/drawing/2014/main" id="{EEF72B60-2A49-47B4-91C7-7FE0FCED8BAF}"/>
              </a:ext>
            </a:extLst>
          </p:cNvPr>
          <p:cNvSpPr>
            <a:spLocks noGrp="1"/>
          </p:cNvSpPr>
          <p:nvPr>
            <p:ph sz="half" idx="1"/>
          </p:nvPr>
        </p:nvSpPr>
        <p:spPr>
          <a:xfrm>
            <a:off x="838200" y="1825625"/>
            <a:ext cx="5181600" cy="4351338"/>
          </a:xfrm>
        </p:spPr>
        <p:txBody>
          <a:bodyPr/>
          <a:lstStyle/>
          <a:p>
            <a:pPr lvl="0"/>
            <a:r>
              <a:rPr lang="fi-FI"/>
              <a:t>Muokkaa tekstin perustyylejä</a:t>
            </a:r>
          </a:p>
          <a:p>
            <a:pPr lvl="1"/>
            <a:r>
              <a:rPr lang="fi-FI"/>
              <a:t>toinen taso</a:t>
            </a:r>
          </a:p>
          <a:p>
            <a:pPr lvl="2"/>
            <a:r>
              <a:rPr lang="fi-FI"/>
              <a:t>kolmas taso</a:t>
            </a:r>
          </a:p>
          <a:p>
            <a:pPr lvl="3"/>
            <a:r>
              <a:rPr lang="fi-FI"/>
              <a:t>neljäs taso</a:t>
            </a:r>
          </a:p>
          <a:p>
            <a:pPr lvl="4"/>
            <a:r>
              <a:rPr lang="fi-FI"/>
              <a:t>viides taso</a:t>
            </a:r>
            <a:endParaRPr lang="en-GB"/>
          </a:p>
        </p:txBody>
      </p:sp>
      <p:sp>
        <p:nvSpPr>
          <p:cNvPr id="4" name="Sisällön paikkamerkki 3">
            <a:extLst>
              <a:ext uri="{FF2B5EF4-FFF2-40B4-BE49-F238E27FC236}">
                <a16:creationId xmlns:a16="http://schemas.microsoft.com/office/drawing/2014/main" id="{4167EA60-7634-4045-A553-E5AA296496C6}"/>
              </a:ext>
            </a:extLst>
          </p:cNvPr>
          <p:cNvSpPr>
            <a:spLocks noGrp="1"/>
          </p:cNvSpPr>
          <p:nvPr>
            <p:ph sz="half" idx="2"/>
          </p:nvPr>
        </p:nvSpPr>
        <p:spPr>
          <a:xfrm>
            <a:off x="6172200" y="1825625"/>
            <a:ext cx="5181600" cy="4351338"/>
          </a:xfrm>
        </p:spPr>
        <p:txBody>
          <a:bodyPr/>
          <a:lstStyle/>
          <a:p>
            <a:pPr lvl="0"/>
            <a:r>
              <a:rPr lang="fi-FI"/>
              <a:t>Muokkaa tekstin perustyylejä</a:t>
            </a:r>
          </a:p>
          <a:p>
            <a:pPr lvl="1"/>
            <a:r>
              <a:rPr lang="fi-FI"/>
              <a:t>toinen taso</a:t>
            </a:r>
          </a:p>
          <a:p>
            <a:pPr lvl="2"/>
            <a:r>
              <a:rPr lang="fi-FI"/>
              <a:t>kolmas taso</a:t>
            </a:r>
          </a:p>
          <a:p>
            <a:pPr lvl="3"/>
            <a:r>
              <a:rPr lang="fi-FI"/>
              <a:t>neljäs taso</a:t>
            </a:r>
          </a:p>
          <a:p>
            <a:pPr lvl="4"/>
            <a:r>
              <a:rPr lang="fi-FI"/>
              <a:t>viides taso</a:t>
            </a:r>
            <a:endParaRPr lang="en-GB"/>
          </a:p>
        </p:txBody>
      </p:sp>
      <p:sp>
        <p:nvSpPr>
          <p:cNvPr id="5" name="Päivämäärän paikkamerkki 4">
            <a:extLst>
              <a:ext uri="{FF2B5EF4-FFF2-40B4-BE49-F238E27FC236}">
                <a16:creationId xmlns:a16="http://schemas.microsoft.com/office/drawing/2014/main" id="{3BF95800-CC67-48C6-883C-D2CB10576413}"/>
              </a:ext>
            </a:extLst>
          </p:cNvPr>
          <p:cNvSpPr>
            <a:spLocks noGrp="1"/>
          </p:cNvSpPr>
          <p:nvPr>
            <p:ph type="dt" sz="half" idx="10"/>
          </p:nvPr>
        </p:nvSpPr>
        <p:spPr/>
        <p:txBody>
          <a:bodyPr/>
          <a:lstStyle/>
          <a:p>
            <a:fld id="{044A8A7F-4678-4ADA-A967-6C2095B09219}" type="datetimeFigureOut">
              <a:rPr lang="en-GB" smtClean="0"/>
              <a:t>22/01/2018</a:t>
            </a:fld>
            <a:endParaRPr lang="en-GB"/>
          </a:p>
        </p:txBody>
      </p:sp>
      <p:sp>
        <p:nvSpPr>
          <p:cNvPr id="6" name="Alatunnisteen paikkamerkki 5">
            <a:extLst>
              <a:ext uri="{FF2B5EF4-FFF2-40B4-BE49-F238E27FC236}">
                <a16:creationId xmlns:a16="http://schemas.microsoft.com/office/drawing/2014/main" id="{45C27344-F518-42B9-A80B-414F970471BE}"/>
              </a:ext>
            </a:extLst>
          </p:cNvPr>
          <p:cNvSpPr>
            <a:spLocks noGrp="1"/>
          </p:cNvSpPr>
          <p:nvPr>
            <p:ph type="ftr" sz="quarter" idx="11"/>
          </p:nvPr>
        </p:nvSpPr>
        <p:spPr/>
        <p:txBody>
          <a:bodyPr/>
          <a:lstStyle/>
          <a:p>
            <a:endParaRPr lang="en-GB"/>
          </a:p>
        </p:txBody>
      </p:sp>
      <p:sp>
        <p:nvSpPr>
          <p:cNvPr id="7" name="Dian numeron paikkamerkki 6">
            <a:extLst>
              <a:ext uri="{FF2B5EF4-FFF2-40B4-BE49-F238E27FC236}">
                <a16:creationId xmlns:a16="http://schemas.microsoft.com/office/drawing/2014/main" id="{D7BCF28C-AC09-4E48-BDBD-8ADECD7BDB22}"/>
              </a:ext>
            </a:extLst>
          </p:cNvPr>
          <p:cNvSpPr>
            <a:spLocks noGrp="1"/>
          </p:cNvSpPr>
          <p:nvPr>
            <p:ph type="sldNum" sz="quarter" idx="12"/>
          </p:nvPr>
        </p:nvSpPr>
        <p:spPr/>
        <p:txBody>
          <a:bodyPr/>
          <a:lstStyle/>
          <a:p>
            <a:fld id="{0896B467-22A1-474A-B4AF-C54B96E3870C}" type="slidenum">
              <a:rPr lang="en-GB" smtClean="0"/>
              <a:t>‹#›</a:t>
            </a:fld>
            <a:endParaRPr lang="en-GB"/>
          </a:p>
        </p:txBody>
      </p:sp>
    </p:spTree>
    <p:extLst>
      <p:ext uri="{BB962C8B-B14F-4D97-AF65-F5344CB8AC3E}">
        <p14:creationId xmlns:p14="http://schemas.microsoft.com/office/powerpoint/2010/main" val="23487577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tailu">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104795BC-E549-43F7-A57D-6D9FDA45FE9F}"/>
              </a:ext>
            </a:extLst>
          </p:cNvPr>
          <p:cNvSpPr>
            <a:spLocks noGrp="1"/>
          </p:cNvSpPr>
          <p:nvPr>
            <p:ph type="title"/>
          </p:nvPr>
        </p:nvSpPr>
        <p:spPr>
          <a:xfrm>
            <a:off x="839788" y="365125"/>
            <a:ext cx="10515600" cy="1325563"/>
          </a:xfrm>
        </p:spPr>
        <p:txBody>
          <a:bodyPr/>
          <a:lstStyle/>
          <a:p>
            <a:r>
              <a:rPr lang="fi-FI"/>
              <a:t>Muokkaa ots. perustyyl. napsautt.</a:t>
            </a:r>
            <a:endParaRPr lang="en-GB"/>
          </a:p>
        </p:txBody>
      </p:sp>
      <p:sp>
        <p:nvSpPr>
          <p:cNvPr id="3" name="Tekstin paikkamerkki 2">
            <a:extLst>
              <a:ext uri="{FF2B5EF4-FFF2-40B4-BE49-F238E27FC236}">
                <a16:creationId xmlns:a16="http://schemas.microsoft.com/office/drawing/2014/main" id="{28146493-E18A-41C8-A4F5-7440301C70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i-FI"/>
              <a:t>Muokkaa tekstin perustyylejä</a:t>
            </a:r>
          </a:p>
        </p:txBody>
      </p:sp>
      <p:sp>
        <p:nvSpPr>
          <p:cNvPr id="4" name="Sisällön paikkamerkki 3">
            <a:extLst>
              <a:ext uri="{FF2B5EF4-FFF2-40B4-BE49-F238E27FC236}">
                <a16:creationId xmlns:a16="http://schemas.microsoft.com/office/drawing/2014/main" id="{3CD57C54-1640-4512-B3B8-2C3E01BDED13}"/>
              </a:ext>
            </a:extLst>
          </p:cNvPr>
          <p:cNvSpPr>
            <a:spLocks noGrp="1"/>
          </p:cNvSpPr>
          <p:nvPr>
            <p:ph sz="half" idx="2"/>
          </p:nvPr>
        </p:nvSpPr>
        <p:spPr>
          <a:xfrm>
            <a:off x="839788" y="2505075"/>
            <a:ext cx="5157787" cy="3684588"/>
          </a:xfrm>
        </p:spPr>
        <p:txBody>
          <a:bodyPr/>
          <a:lstStyle/>
          <a:p>
            <a:pPr lvl="0"/>
            <a:r>
              <a:rPr lang="fi-FI"/>
              <a:t>Muokkaa tekstin perustyylejä</a:t>
            </a:r>
          </a:p>
          <a:p>
            <a:pPr lvl="1"/>
            <a:r>
              <a:rPr lang="fi-FI"/>
              <a:t>toinen taso</a:t>
            </a:r>
          </a:p>
          <a:p>
            <a:pPr lvl="2"/>
            <a:r>
              <a:rPr lang="fi-FI"/>
              <a:t>kolmas taso</a:t>
            </a:r>
          </a:p>
          <a:p>
            <a:pPr lvl="3"/>
            <a:r>
              <a:rPr lang="fi-FI"/>
              <a:t>neljäs taso</a:t>
            </a:r>
          </a:p>
          <a:p>
            <a:pPr lvl="4"/>
            <a:r>
              <a:rPr lang="fi-FI"/>
              <a:t>viides taso</a:t>
            </a:r>
            <a:endParaRPr lang="en-GB"/>
          </a:p>
        </p:txBody>
      </p:sp>
      <p:sp>
        <p:nvSpPr>
          <p:cNvPr id="5" name="Tekstin paikkamerkki 4">
            <a:extLst>
              <a:ext uri="{FF2B5EF4-FFF2-40B4-BE49-F238E27FC236}">
                <a16:creationId xmlns:a16="http://schemas.microsoft.com/office/drawing/2014/main" id="{B0B93C9E-8A66-4B62-B855-EF9C0CBDDA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i-FI"/>
              <a:t>Muokkaa tekstin perustyylejä</a:t>
            </a:r>
          </a:p>
        </p:txBody>
      </p:sp>
      <p:sp>
        <p:nvSpPr>
          <p:cNvPr id="6" name="Sisällön paikkamerkki 5">
            <a:extLst>
              <a:ext uri="{FF2B5EF4-FFF2-40B4-BE49-F238E27FC236}">
                <a16:creationId xmlns:a16="http://schemas.microsoft.com/office/drawing/2014/main" id="{3E0653D3-5347-4933-8CA4-0592B43508EB}"/>
              </a:ext>
            </a:extLst>
          </p:cNvPr>
          <p:cNvSpPr>
            <a:spLocks noGrp="1"/>
          </p:cNvSpPr>
          <p:nvPr>
            <p:ph sz="quarter" idx="4"/>
          </p:nvPr>
        </p:nvSpPr>
        <p:spPr>
          <a:xfrm>
            <a:off x="6172200" y="2505075"/>
            <a:ext cx="5183188" cy="3684588"/>
          </a:xfrm>
        </p:spPr>
        <p:txBody>
          <a:bodyPr/>
          <a:lstStyle/>
          <a:p>
            <a:pPr lvl="0"/>
            <a:r>
              <a:rPr lang="fi-FI"/>
              <a:t>Muokkaa tekstin perustyylejä</a:t>
            </a:r>
          </a:p>
          <a:p>
            <a:pPr lvl="1"/>
            <a:r>
              <a:rPr lang="fi-FI"/>
              <a:t>toinen taso</a:t>
            </a:r>
          </a:p>
          <a:p>
            <a:pPr lvl="2"/>
            <a:r>
              <a:rPr lang="fi-FI"/>
              <a:t>kolmas taso</a:t>
            </a:r>
          </a:p>
          <a:p>
            <a:pPr lvl="3"/>
            <a:r>
              <a:rPr lang="fi-FI"/>
              <a:t>neljäs taso</a:t>
            </a:r>
          </a:p>
          <a:p>
            <a:pPr lvl="4"/>
            <a:r>
              <a:rPr lang="fi-FI"/>
              <a:t>viides taso</a:t>
            </a:r>
            <a:endParaRPr lang="en-GB"/>
          </a:p>
        </p:txBody>
      </p:sp>
      <p:sp>
        <p:nvSpPr>
          <p:cNvPr id="7" name="Päivämäärän paikkamerkki 6">
            <a:extLst>
              <a:ext uri="{FF2B5EF4-FFF2-40B4-BE49-F238E27FC236}">
                <a16:creationId xmlns:a16="http://schemas.microsoft.com/office/drawing/2014/main" id="{0A4CB4FB-DA1C-428A-8911-BCE3BDD2F5B7}"/>
              </a:ext>
            </a:extLst>
          </p:cNvPr>
          <p:cNvSpPr>
            <a:spLocks noGrp="1"/>
          </p:cNvSpPr>
          <p:nvPr>
            <p:ph type="dt" sz="half" idx="10"/>
          </p:nvPr>
        </p:nvSpPr>
        <p:spPr/>
        <p:txBody>
          <a:bodyPr/>
          <a:lstStyle/>
          <a:p>
            <a:fld id="{044A8A7F-4678-4ADA-A967-6C2095B09219}" type="datetimeFigureOut">
              <a:rPr lang="en-GB" smtClean="0"/>
              <a:t>22/01/2018</a:t>
            </a:fld>
            <a:endParaRPr lang="en-GB"/>
          </a:p>
        </p:txBody>
      </p:sp>
      <p:sp>
        <p:nvSpPr>
          <p:cNvPr id="8" name="Alatunnisteen paikkamerkki 7">
            <a:extLst>
              <a:ext uri="{FF2B5EF4-FFF2-40B4-BE49-F238E27FC236}">
                <a16:creationId xmlns:a16="http://schemas.microsoft.com/office/drawing/2014/main" id="{04D0208E-7482-45FC-B93A-B36A39A113B6}"/>
              </a:ext>
            </a:extLst>
          </p:cNvPr>
          <p:cNvSpPr>
            <a:spLocks noGrp="1"/>
          </p:cNvSpPr>
          <p:nvPr>
            <p:ph type="ftr" sz="quarter" idx="11"/>
          </p:nvPr>
        </p:nvSpPr>
        <p:spPr/>
        <p:txBody>
          <a:bodyPr/>
          <a:lstStyle/>
          <a:p>
            <a:endParaRPr lang="en-GB"/>
          </a:p>
        </p:txBody>
      </p:sp>
      <p:sp>
        <p:nvSpPr>
          <p:cNvPr id="9" name="Dian numeron paikkamerkki 8">
            <a:extLst>
              <a:ext uri="{FF2B5EF4-FFF2-40B4-BE49-F238E27FC236}">
                <a16:creationId xmlns:a16="http://schemas.microsoft.com/office/drawing/2014/main" id="{E941291C-368E-47D4-A40E-1F26011F62B3}"/>
              </a:ext>
            </a:extLst>
          </p:cNvPr>
          <p:cNvSpPr>
            <a:spLocks noGrp="1"/>
          </p:cNvSpPr>
          <p:nvPr>
            <p:ph type="sldNum" sz="quarter" idx="12"/>
          </p:nvPr>
        </p:nvSpPr>
        <p:spPr/>
        <p:txBody>
          <a:bodyPr/>
          <a:lstStyle/>
          <a:p>
            <a:fld id="{0896B467-22A1-474A-B4AF-C54B96E3870C}" type="slidenum">
              <a:rPr lang="en-GB" smtClean="0"/>
              <a:t>‹#›</a:t>
            </a:fld>
            <a:endParaRPr lang="en-GB"/>
          </a:p>
        </p:txBody>
      </p:sp>
    </p:spTree>
    <p:extLst>
      <p:ext uri="{BB962C8B-B14F-4D97-AF65-F5344CB8AC3E}">
        <p14:creationId xmlns:p14="http://schemas.microsoft.com/office/powerpoint/2010/main" val="456041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Vain otsikko">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4496DA11-6D23-4EAD-9AC5-E3A1D78EC381}"/>
              </a:ext>
            </a:extLst>
          </p:cNvPr>
          <p:cNvSpPr>
            <a:spLocks noGrp="1"/>
          </p:cNvSpPr>
          <p:nvPr>
            <p:ph type="title"/>
          </p:nvPr>
        </p:nvSpPr>
        <p:spPr/>
        <p:txBody>
          <a:bodyPr/>
          <a:lstStyle/>
          <a:p>
            <a:r>
              <a:rPr lang="fi-FI"/>
              <a:t>Muokkaa ots. perustyyl. napsautt.</a:t>
            </a:r>
            <a:endParaRPr lang="en-GB"/>
          </a:p>
        </p:txBody>
      </p:sp>
      <p:sp>
        <p:nvSpPr>
          <p:cNvPr id="3" name="Päivämäärän paikkamerkki 2">
            <a:extLst>
              <a:ext uri="{FF2B5EF4-FFF2-40B4-BE49-F238E27FC236}">
                <a16:creationId xmlns:a16="http://schemas.microsoft.com/office/drawing/2014/main" id="{52774094-F0D4-42FF-B309-E6A9292469BA}"/>
              </a:ext>
            </a:extLst>
          </p:cNvPr>
          <p:cNvSpPr>
            <a:spLocks noGrp="1"/>
          </p:cNvSpPr>
          <p:nvPr>
            <p:ph type="dt" sz="half" idx="10"/>
          </p:nvPr>
        </p:nvSpPr>
        <p:spPr/>
        <p:txBody>
          <a:bodyPr/>
          <a:lstStyle/>
          <a:p>
            <a:fld id="{044A8A7F-4678-4ADA-A967-6C2095B09219}" type="datetimeFigureOut">
              <a:rPr lang="en-GB" smtClean="0"/>
              <a:t>22/01/2018</a:t>
            </a:fld>
            <a:endParaRPr lang="en-GB"/>
          </a:p>
        </p:txBody>
      </p:sp>
      <p:sp>
        <p:nvSpPr>
          <p:cNvPr id="4" name="Alatunnisteen paikkamerkki 3">
            <a:extLst>
              <a:ext uri="{FF2B5EF4-FFF2-40B4-BE49-F238E27FC236}">
                <a16:creationId xmlns:a16="http://schemas.microsoft.com/office/drawing/2014/main" id="{EF3042B9-C6F1-4DB0-B43E-97DBB3E95C86}"/>
              </a:ext>
            </a:extLst>
          </p:cNvPr>
          <p:cNvSpPr>
            <a:spLocks noGrp="1"/>
          </p:cNvSpPr>
          <p:nvPr>
            <p:ph type="ftr" sz="quarter" idx="11"/>
          </p:nvPr>
        </p:nvSpPr>
        <p:spPr/>
        <p:txBody>
          <a:bodyPr/>
          <a:lstStyle/>
          <a:p>
            <a:endParaRPr lang="en-GB"/>
          </a:p>
        </p:txBody>
      </p:sp>
      <p:sp>
        <p:nvSpPr>
          <p:cNvPr id="5" name="Dian numeron paikkamerkki 4">
            <a:extLst>
              <a:ext uri="{FF2B5EF4-FFF2-40B4-BE49-F238E27FC236}">
                <a16:creationId xmlns:a16="http://schemas.microsoft.com/office/drawing/2014/main" id="{CDB604EC-1354-4CDA-A399-24EECC3BEEC2}"/>
              </a:ext>
            </a:extLst>
          </p:cNvPr>
          <p:cNvSpPr>
            <a:spLocks noGrp="1"/>
          </p:cNvSpPr>
          <p:nvPr>
            <p:ph type="sldNum" sz="quarter" idx="12"/>
          </p:nvPr>
        </p:nvSpPr>
        <p:spPr/>
        <p:txBody>
          <a:bodyPr/>
          <a:lstStyle/>
          <a:p>
            <a:fld id="{0896B467-22A1-474A-B4AF-C54B96E3870C}" type="slidenum">
              <a:rPr lang="en-GB" smtClean="0"/>
              <a:t>‹#›</a:t>
            </a:fld>
            <a:endParaRPr lang="en-GB"/>
          </a:p>
        </p:txBody>
      </p:sp>
    </p:spTree>
    <p:extLst>
      <p:ext uri="{BB962C8B-B14F-4D97-AF65-F5344CB8AC3E}">
        <p14:creationId xmlns:p14="http://schemas.microsoft.com/office/powerpoint/2010/main" val="346495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yhjä">
    <p:spTree>
      <p:nvGrpSpPr>
        <p:cNvPr id="1" name=""/>
        <p:cNvGrpSpPr/>
        <p:nvPr/>
      </p:nvGrpSpPr>
      <p:grpSpPr>
        <a:xfrm>
          <a:off x="0" y="0"/>
          <a:ext cx="0" cy="0"/>
          <a:chOff x="0" y="0"/>
          <a:chExt cx="0" cy="0"/>
        </a:xfrm>
      </p:grpSpPr>
      <p:sp>
        <p:nvSpPr>
          <p:cNvPr id="2" name="Päivämäärän paikkamerkki 1">
            <a:extLst>
              <a:ext uri="{FF2B5EF4-FFF2-40B4-BE49-F238E27FC236}">
                <a16:creationId xmlns:a16="http://schemas.microsoft.com/office/drawing/2014/main" id="{DBEE9CBA-A87F-4403-8D29-93BDBCD7CF8A}"/>
              </a:ext>
            </a:extLst>
          </p:cNvPr>
          <p:cNvSpPr>
            <a:spLocks noGrp="1"/>
          </p:cNvSpPr>
          <p:nvPr>
            <p:ph type="dt" sz="half" idx="10"/>
          </p:nvPr>
        </p:nvSpPr>
        <p:spPr/>
        <p:txBody>
          <a:bodyPr/>
          <a:lstStyle/>
          <a:p>
            <a:fld id="{044A8A7F-4678-4ADA-A967-6C2095B09219}" type="datetimeFigureOut">
              <a:rPr lang="en-GB" smtClean="0"/>
              <a:t>22/01/2018</a:t>
            </a:fld>
            <a:endParaRPr lang="en-GB"/>
          </a:p>
        </p:txBody>
      </p:sp>
      <p:sp>
        <p:nvSpPr>
          <p:cNvPr id="3" name="Alatunnisteen paikkamerkki 2">
            <a:extLst>
              <a:ext uri="{FF2B5EF4-FFF2-40B4-BE49-F238E27FC236}">
                <a16:creationId xmlns:a16="http://schemas.microsoft.com/office/drawing/2014/main" id="{438DCD5C-28BC-42EC-8390-2777F3A91A11}"/>
              </a:ext>
            </a:extLst>
          </p:cNvPr>
          <p:cNvSpPr>
            <a:spLocks noGrp="1"/>
          </p:cNvSpPr>
          <p:nvPr>
            <p:ph type="ftr" sz="quarter" idx="11"/>
          </p:nvPr>
        </p:nvSpPr>
        <p:spPr/>
        <p:txBody>
          <a:bodyPr/>
          <a:lstStyle/>
          <a:p>
            <a:endParaRPr lang="en-GB"/>
          </a:p>
        </p:txBody>
      </p:sp>
      <p:sp>
        <p:nvSpPr>
          <p:cNvPr id="4" name="Dian numeron paikkamerkki 3">
            <a:extLst>
              <a:ext uri="{FF2B5EF4-FFF2-40B4-BE49-F238E27FC236}">
                <a16:creationId xmlns:a16="http://schemas.microsoft.com/office/drawing/2014/main" id="{D97D7EBE-9CF0-4A03-B076-609CFED140E4}"/>
              </a:ext>
            </a:extLst>
          </p:cNvPr>
          <p:cNvSpPr>
            <a:spLocks noGrp="1"/>
          </p:cNvSpPr>
          <p:nvPr>
            <p:ph type="sldNum" sz="quarter" idx="12"/>
          </p:nvPr>
        </p:nvSpPr>
        <p:spPr/>
        <p:txBody>
          <a:bodyPr/>
          <a:lstStyle/>
          <a:p>
            <a:fld id="{0896B467-22A1-474A-B4AF-C54B96E3870C}" type="slidenum">
              <a:rPr lang="en-GB" smtClean="0"/>
              <a:t>‹#›</a:t>
            </a:fld>
            <a:endParaRPr lang="en-GB"/>
          </a:p>
        </p:txBody>
      </p:sp>
    </p:spTree>
    <p:extLst>
      <p:ext uri="{BB962C8B-B14F-4D97-AF65-F5344CB8AC3E}">
        <p14:creationId xmlns:p14="http://schemas.microsoft.com/office/powerpoint/2010/main" val="320734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Otsikollinen sisältö">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1CA48A2E-1ED1-4D42-A042-2A14C56009FD}"/>
              </a:ext>
            </a:extLst>
          </p:cNvPr>
          <p:cNvSpPr>
            <a:spLocks noGrp="1"/>
          </p:cNvSpPr>
          <p:nvPr>
            <p:ph type="title"/>
          </p:nvPr>
        </p:nvSpPr>
        <p:spPr>
          <a:xfrm>
            <a:off x="839788" y="457200"/>
            <a:ext cx="3932237" cy="1600200"/>
          </a:xfrm>
        </p:spPr>
        <p:txBody>
          <a:bodyPr anchor="b"/>
          <a:lstStyle>
            <a:lvl1pPr>
              <a:defRPr sz="3200"/>
            </a:lvl1pPr>
          </a:lstStyle>
          <a:p>
            <a:r>
              <a:rPr lang="fi-FI"/>
              <a:t>Muokkaa ots. perustyyl. napsautt.</a:t>
            </a:r>
            <a:endParaRPr lang="en-GB"/>
          </a:p>
        </p:txBody>
      </p:sp>
      <p:sp>
        <p:nvSpPr>
          <p:cNvPr id="3" name="Sisällön paikkamerkki 2">
            <a:extLst>
              <a:ext uri="{FF2B5EF4-FFF2-40B4-BE49-F238E27FC236}">
                <a16:creationId xmlns:a16="http://schemas.microsoft.com/office/drawing/2014/main" id="{0E16441F-68AD-402C-B49B-23429FAEBD6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i-FI"/>
              <a:t>Muokkaa tekstin perustyylejä</a:t>
            </a:r>
          </a:p>
          <a:p>
            <a:pPr lvl="1"/>
            <a:r>
              <a:rPr lang="fi-FI"/>
              <a:t>toinen taso</a:t>
            </a:r>
          </a:p>
          <a:p>
            <a:pPr lvl="2"/>
            <a:r>
              <a:rPr lang="fi-FI"/>
              <a:t>kolmas taso</a:t>
            </a:r>
          </a:p>
          <a:p>
            <a:pPr lvl="3"/>
            <a:r>
              <a:rPr lang="fi-FI"/>
              <a:t>neljäs taso</a:t>
            </a:r>
          </a:p>
          <a:p>
            <a:pPr lvl="4"/>
            <a:r>
              <a:rPr lang="fi-FI"/>
              <a:t>viides taso</a:t>
            </a:r>
            <a:endParaRPr lang="en-GB"/>
          </a:p>
        </p:txBody>
      </p:sp>
      <p:sp>
        <p:nvSpPr>
          <p:cNvPr id="4" name="Tekstin paikkamerkki 3">
            <a:extLst>
              <a:ext uri="{FF2B5EF4-FFF2-40B4-BE49-F238E27FC236}">
                <a16:creationId xmlns:a16="http://schemas.microsoft.com/office/drawing/2014/main" id="{E55FB7BF-7B34-45EE-BC3F-27BF56DEFF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i-FI"/>
              <a:t>Muokkaa tekstin perustyylejä</a:t>
            </a:r>
          </a:p>
        </p:txBody>
      </p:sp>
      <p:sp>
        <p:nvSpPr>
          <p:cNvPr id="5" name="Päivämäärän paikkamerkki 4">
            <a:extLst>
              <a:ext uri="{FF2B5EF4-FFF2-40B4-BE49-F238E27FC236}">
                <a16:creationId xmlns:a16="http://schemas.microsoft.com/office/drawing/2014/main" id="{553AB85C-030E-4F0D-BABD-FB64FC9F6C5C}"/>
              </a:ext>
            </a:extLst>
          </p:cNvPr>
          <p:cNvSpPr>
            <a:spLocks noGrp="1"/>
          </p:cNvSpPr>
          <p:nvPr>
            <p:ph type="dt" sz="half" idx="10"/>
          </p:nvPr>
        </p:nvSpPr>
        <p:spPr/>
        <p:txBody>
          <a:bodyPr/>
          <a:lstStyle/>
          <a:p>
            <a:fld id="{044A8A7F-4678-4ADA-A967-6C2095B09219}" type="datetimeFigureOut">
              <a:rPr lang="en-GB" smtClean="0"/>
              <a:t>22/01/2018</a:t>
            </a:fld>
            <a:endParaRPr lang="en-GB"/>
          </a:p>
        </p:txBody>
      </p:sp>
      <p:sp>
        <p:nvSpPr>
          <p:cNvPr id="6" name="Alatunnisteen paikkamerkki 5">
            <a:extLst>
              <a:ext uri="{FF2B5EF4-FFF2-40B4-BE49-F238E27FC236}">
                <a16:creationId xmlns:a16="http://schemas.microsoft.com/office/drawing/2014/main" id="{EB2A63C2-CEBF-48F1-A125-7B268ABE4212}"/>
              </a:ext>
            </a:extLst>
          </p:cNvPr>
          <p:cNvSpPr>
            <a:spLocks noGrp="1"/>
          </p:cNvSpPr>
          <p:nvPr>
            <p:ph type="ftr" sz="quarter" idx="11"/>
          </p:nvPr>
        </p:nvSpPr>
        <p:spPr/>
        <p:txBody>
          <a:bodyPr/>
          <a:lstStyle/>
          <a:p>
            <a:endParaRPr lang="en-GB"/>
          </a:p>
        </p:txBody>
      </p:sp>
      <p:sp>
        <p:nvSpPr>
          <p:cNvPr id="7" name="Dian numeron paikkamerkki 6">
            <a:extLst>
              <a:ext uri="{FF2B5EF4-FFF2-40B4-BE49-F238E27FC236}">
                <a16:creationId xmlns:a16="http://schemas.microsoft.com/office/drawing/2014/main" id="{5CB719F4-63B6-45C9-82E4-A9D30D19F4D6}"/>
              </a:ext>
            </a:extLst>
          </p:cNvPr>
          <p:cNvSpPr>
            <a:spLocks noGrp="1"/>
          </p:cNvSpPr>
          <p:nvPr>
            <p:ph type="sldNum" sz="quarter" idx="12"/>
          </p:nvPr>
        </p:nvSpPr>
        <p:spPr/>
        <p:txBody>
          <a:bodyPr/>
          <a:lstStyle/>
          <a:p>
            <a:fld id="{0896B467-22A1-474A-B4AF-C54B96E3870C}" type="slidenum">
              <a:rPr lang="en-GB" smtClean="0"/>
              <a:t>‹#›</a:t>
            </a:fld>
            <a:endParaRPr lang="en-GB"/>
          </a:p>
        </p:txBody>
      </p:sp>
    </p:spTree>
    <p:extLst>
      <p:ext uri="{BB962C8B-B14F-4D97-AF65-F5344CB8AC3E}">
        <p14:creationId xmlns:p14="http://schemas.microsoft.com/office/powerpoint/2010/main" val="1215239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tsikollinen kuva">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0E968623-61EC-4CB7-AB6C-4D22A588E5DF}"/>
              </a:ext>
            </a:extLst>
          </p:cNvPr>
          <p:cNvSpPr>
            <a:spLocks noGrp="1"/>
          </p:cNvSpPr>
          <p:nvPr>
            <p:ph type="title"/>
          </p:nvPr>
        </p:nvSpPr>
        <p:spPr>
          <a:xfrm>
            <a:off x="839788" y="457200"/>
            <a:ext cx="3932237" cy="1600200"/>
          </a:xfrm>
        </p:spPr>
        <p:txBody>
          <a:bodyPr anchor="b"/>
          <a:lstStyle>
            <a:lvl1pPr>
              <a:defRPr sz="3200"/>
            </a:lvl1pPr>
          </a:lstStyle>
          <a:p>
            <a:r>
              <a:rPr lang="fi-FI"/>
              <a:t>Muokkaa ots. perustyyl. napsautt.</a:t>
            </a:r>
            <a:endParaRPr lang="en-GB"/>
          </a:p>
        </p:txBody>
      </p:sp>
      <p:sp>
        <p:nvSpPr>
          <p:cNvPr id="3" name="Kuvan paikkamerkki 2">
            <a:extLst>
              <a:ext uri="{FF2B5EF4-FFF2-40B4-BE49-F238E27FC236}">
                <a16:creationId xmlns:a16="http://schemas.microsoft.com/office/drawing/2014/main" id="{3A3B849F-399C-4366-8A46-FB5CB3BBA1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kstin paikkamerkki 3">
            <a:extLst>
              <a:ext uri="{FF2B5EF4-FFF2-40B4-BE49-F238E27FC236}">
                <a16:creationId xmlns:a16="http://schemas.microsoft.com/office/drawing/2014/main" id="{2BC62343-1AEE-434C-B11E-0AA112517C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i-FI"/>
              <a:t>Muokkaa tekstin perustyylejä</a:t>
            </a:r>
          </a:p>
        </p:txBody>
      </p:sp>
      <p:sp>
        <p:nvSpPr>
          <p:cNvPr id="5" name="Päivämäärän paikkamerkki 4">
            <a:extLst>
              <a:ext uri="{FF2B5EF4-FFF2-40B4-BE49-F238E27FC236}">
                <a16:creationId xmlns:a16="http://schemas.microsoft.com/office/drawing/2014/main" id="{150C7535-D2A8-40EF-832C-81A9D529A3EE}"/>
              </a:ext>
            </a:extLst>
          </p:cNvPr>
          <p:cNvSpPr>
            <a:spLocks noGrp="1"/>
          </p:cNvSpPr>
          <p:nvPr>
            <p:ph type="dt" sz="half" idx="10"/>
          </p:nvPr>
        </p:nvSpPr>
        <p:spPr/>
        <p:txBody>
          <a:bodyPr/>
          <a:lstStyle/>
          <a:p>
            <a:fld id="{044A8A7F-4678-4ADA-A967-6C2095B09219}" type="datetimeFigureOut">
              <a:rPr lang="en-GB" smtClean="0"/>
              <a:t>22/01/2018</a:t>
            </a:fld>
            <a:endParaRPr lang="en-GB"/>
          </a:p>
        </p:txBody>
      </p:sp>
      <p:sp>
        <p:nvSpPr>
          <p:cNvPr id="6" name="Alatunnisteen paikkamerkki 5">
            <a:extLst>
              <a:ext uri="{FF2B5EF4-FFF2-40B4-BE49-F238E27FC236}">
                <a16:creationId xmlns:a16="http://schemas.microsoft.com/office/drawing/2014/main" id="{A0594F3F-0918-4D74-89EC-EF4AC58FA25C}"/>
              </a:ext>
            </a:extLst>
          </p:cNvPr>
          <p:cNvSpPr>
            <a:spLocks noGrp="1"/>
          </p:cNvSpPr>
          <p:nvPr>
            <p:ph type="ftr" sz="quarter" idx="11"/>
          </p:nvPr>
        </p:nvSpPr>
        <p:spPr/>
        <p:txBody>
          <a:bodyPr/>
          <a:lstStyle/>
          <a:p>
            <a:endParaRPr lang="en-GB"/>
          </a:p>
        </p:txBody>
      </p:sp>
      <p:sp>
        <p:nvSpPr>
          <p:cNvPr id="7" name="Dian numeron paikkamerkki 6">
            <a:extLst>
              <a:ext uri="{FF2B5EF4-FFF2-40B4-BE49-F238E27FC236}">
                <a16:creationId xmlns:a16="http://schemas.microsoft.com/office/drawing/2014/main" id="{C76D7820-ED6C-4DD0-985D-3E88C23EB85B}"/>
              </a:ext>
            </a:extLst>
          </p:cNvPr>
          <p:cNvSpPr>
            <a:spLocks noGrp="1"/>
          </p:cNvSpPr>
          <p:nvPr>
            <p:ph type="sldNum" sz="quarter" idx="12"/>
          </p:nvPr>
        </p:nvSpPr>
        <p:spPr/>
        <p:txBody>
          <a:bodyPr/>
          <a:lstStyle/>
          <a:p>
            <a:fld id="{0896B467-22A1-474A-B4AF-C54B96E3870C}" type="slidenum">
              <a:rPr lang="en-GB" smtClean="0"/>
              <a:t>‹#›</a:t>
            </a:fld>
            <a:endParaRPr lang="en-GB"/>
          </a:p>
        </p:txBody>
      </p:sp>
    </p:spTree>
    <p:extLst>
      <p:ext uri="{BB962C8B-B14F-4D97-AF65-F5344CB8AC3E}">
        <p14:creationId xmlns:p14="http://schemas.microsoft.com/office/powerpoint/2010/main" val="1039108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Otsikon paikkamerkki 1">
            <a:extLst>
              <a:ext uri="{FF2B5EF4-FFF2-40B4-BE49-F238E27FC236}">
                <a16:creationId xmlns:a16="http://schemas.microsoft.com/office/drawing/2014/main" id="{D409BDCB-9122-4B46-8C41-3093F89D5C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i-FI"/>
              <a:t>Muokkaa ots. perustyyl. napsautt.</a:t>
            </a:r>
            <a:endParaRPr lang="en-GB"/>
          </a:p>
        </p:txBody>
      </p:sp>
      <p:sp>
        <p:nvSpPr>
          <p:cNvPr id="3" name="Tekstin paikkamerkki 2">
            <a:extLst>
              <a:ext uri="{FF2B5EF4-FFF2-40B4-BE49-F238E27FC236}">
                <a16:creationId xmlns:a16="http://schemas.microsoft.com/office/drawing/2014/main" id="{5D4FAAB6-3695-4885-AE71-F18D8B561E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i-FI"/>
              <a:t>Muokkaa tekstin perustyylejä</a:t>
            </a:r>
          </a:p>
          <a:p>
            <a:pPr lvl="1"/>
            <a:r>
              <a:rPr lang="fi-FI"/>
              <a:t>toinen taso</a:t>
            </a:r>
          </a:p>
          <a:p>
            <a:pPr lvl="2"/>
            <a:r>
              <a:rPr lang="fi-FI"/>
              <a:t>kolmas taso</a:t>
            </a:r>
          </a:p>
          <a:p>
            <a:pPr lvl="3"/>
            <a:r>
              <a:rPr lang="fi-FI"/>
              <a:t>neljäs taso</a:t>
            </a:r>
          </a:p>
          <a:p>
            <a:pPr lvl="4"/>
            <a:r>
              <a:rPr lang="fi-FI"/>
              <a:t>viides taso</a:t>
            </a:r>
            <a:endParaRPr lang="en-GB"/>
          </a:p>
        </p:txBody>
      </p:sp>
      <p:sp>
        <p:nvSpPr>
          <p:cNvPr id="4" name="Päivämäärän paikkamerkki 3">
            <a:extLst>
              <a:ext uri="{FF2B5EF4-FFF2-40B4-BE49-F238E27FC236}">
                <a16:creationId xmlns:a16="http://schemas.microsoft.com/office/drawing/2014/main" id="{6E630464-B26F-4649-8F1C-33DDE2A754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4A8A7F-4678-4ADA-A967-6C2095B09219}" type="datetimeFigureOut">
              <a:rPr lang="en-GB" smtClean="0"/>
              <a:t>22/01/2018</a:t>
            </a:fld>
            <a:endParaRPr lang="en-GB"/>
          </a:p>
        </p:txBody>
      </p:sp>
      <p:sp>
        <p:nvSpPr>
          <p:cNvPr id="5" name="Alatunnisteen paikkamerkki 4">
            <a:extLst>
              <a:ext uri="{FF2B5EF4-FFF2-40B4-BE49-F238E27FC236}">
                <a16:creationId xmlns:a16="http://schemas.microsoft.com/office/drawing/2014/main" id="{F0D30808-FC63-4AF4-ABCE-603D73C927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Dian numeron paikkamerkki 5">
            <a:extLst>
              <a:ext uri="{FF2B5EF4-FFF2-40B4-BE49-F238E27FC236}">
                <a16:creationId xmlns:a16="http://schemas.microsoft.com/office/drawing/2014/main" id="{353A503B-A9E5-41ED-BCA3-1CFBB50C55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96B467-22A1-474A-B4AF-C54B96E3870C}" type="slidenum">
              <a:rPr lang="en-GB" smtClean="0"/>
              <a:t>‹#›</a:t>
            </a:fld>
            <a:endParaRPr lang="en-GB"/>
          </a:p>
        </p:txBody>
      </p:sp>
    </p:spTree>
    <p:extLst>
      <p:ext uri="{BB962C8B-B14F-4D97-AF65-F5344CB8AC3E}">
        <p14:creationId xmlns:p14="http://schemas.microsoft.com/office/powerpoint/2010/main" val="8563861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SakariLampola/Thesis" TargetMode="External"/><Relationship Id="rId2" Type="http://schemas.openxmlformats.org/officeDocument/2006/relationships/hyperlink" Target="mailto:lampola@student.tut.fi"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59AE206-7EBA-4D33-8BC9-9D8158553F0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9E8E38ED-369A-44C2-B635-0BED0E48A6E8}"/>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B672F332-AF08-46C6-94F0-77684310D7B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34244EF8-D73A-40E1-BE73-D46E6B4B04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AB84D7E8-4ECB-42D7-ADBF-01689B0F24A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6437D937-A7F1-4011-92B4-328E5BE1B16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Otsikko 1">
            <a:extLst>
              <a:ext uri="{FF2B5EF4-FFF2-40B4-BE49-F238E27FC236}">
                <a16:creationId xmlns:a16="http://schemas.microsoft.com/office/drawing/2014/main" id="{49E609EE-A375-424B-9FE9-E5C311FC51C5}"/>
              </a:ext>
            </a:extLst>
          </p:cNvPr>
          <p:cNvSpPr>
            <a:spLocks noGrp="1"/>
          </p:cNvSpPr>
          <p:nvPr>
            <p:ph type="ctrTitle"/>
          </p:nvPr>
        </p:nvSpPr>
        <p:spPr>
          <a:xfrm>
            <a:off x="653143" y="4018911"/>
            <a:ext cx="6928835" cy="2243796"/>
          </a:xfrm>
        </p:spPr>
        <p:txBody>
          <a:bodyPr anchor="ctr">
            <a:normAutofit fontScale="90000"/>
          </a:bodyPr>
          <a:lstStyle/>
          <a:p>
            <a:pPr algn="r"/>
            <a:r>
              <a:rPr lang="fi-FI" dirty="0"/>
              <a:t>Image-</a:t>
            </a:r>
            <a:r>
              <a:rPr lang="fi-FI" dirty="0" err="1"/>
              <a:t>Based</a:t>
            </a:r>
            <a:r>
              <a:rPr lang="fi-FI" dirty="0"/>
              <a:t> </a:t>
            </a:r>
            <a:r>
              <a:rPr lang="fi-FI" dirty="0" err="1"/>
              <a:t>Situation</a:t>
            </a:r>
            <a:r>
              <a:rPr lang="fi-FI" dirty="0"/>
              <a:t> </a:t>
            </a:r>
            <a:r>
              <a:rPr lang="fi-FI" dirty="0" err="1"/>
              <a:t>Awareness</a:t>
            </a:r>
            <a:br>
              <a:rPr lang="fi-FI" dirty="0"/>
            </a:br>
            <a:r>
              <a:rPr lang="fi-FI" dirty="0"/>
              <a:t>Audit 1.3.2018</a:t>
            </a:r>
            <a:endParaRPr lang="en-GB" dirty="0"/>
          </a:p>
        </p:txBody>
      </p:sp>
      <p:sp>
        <p:nvSpPr>
          <p:cNvPr id="3" name="Alaotsikko 2">
            <a:extLst>
              <a:ext uri="{FF2B5EF4-FFF2-40B4-BE49-F238E27FC236}">
                <a16:creationId xmlns:a16="http://schemas.microsoft.com/office/drawing/2014/main" id="{0CE0A981-7DF5-42A0-8595-349664CEDA97}"/>
              </a:ext>
            </a:extLst>
          </p:cNvPr>
          <p:cNvSpPr>
            <a:spLocks noGrp="1"/>
          </p:cNvSpPr>
          <p:nvPr>
            <p:ph type="subTitle" idx="1"/>
          </p:nvPr>
        </p:nvSpPr>
        <p:spPr>
          <a:xfrm>
            <a:off x="8050762" y="4525347"/>
            <a:ext cx="3211288" cy="1737360"/>
          </a:xfrm>
        </p:spPr>
        <p:txBody>
          <a:bodyPr anchor="ctr">
            <a:normAutofit/>
          </a:bodyPr>
          <a:lstStyle/>
          <a:p>
            <a:pPr algn="l"/>
            <a:r>
              <a:rPr lang="fi-FI" dirty="0"/>
              <a:t>Sakari Lampola</a:t>
            </a:r>
            <a:endParaRPr lang="en-GB"/>
          </a:p>
        </p:txBody>
      </p:sp>
    </p:spTree>
    <p:extLst>
      <p:ext uri="{BB962C8B-B14F-4D97-AF65-F5344CB8AC3E}">
        <p14:creationId xmlns:p14="http://schemas.microsoft.com/office/powerpoint/2010/main" val="1558386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Image Object Velocity Estimation</a:t>
            </a:r>
            <a:endParaRPr lang="en-US" sz="4800" kern="1200" dirty="0">
              <a:solidFill>
                <a:schemeClr val="bg1"/>
              </a:solidFill>
              <a:latin typeface="+mj-lt"/>
              <a:ea typeface="+mj-ea"/>
              <a:cs typeface="+mj-cs"/>
            </a:endParaRPr>
          </a:p>
        </p:txBody>
      </p:sp>
      <p:sp>
        <p:nvSpPr>
          <p:cNvPr id="16" name="Tekstiruutu 15">
            <a:extLst>
              <a:ext uri="{FF2B5EF4-FFF2-40B4-BE49-F238E27FC236}">
                <a16:creationId xmlns:a16="http://schemas.microsoft.com/office/drawing/2014/main" id="{65803031-0CCF-453A-B280-A6410B1621CD}"/>
              </a:ext>
            </a:extLst>
          </p:cNvPr>
          <p:cNvSpPr txBox="1"/>
          <p:nvPr/>
        </p:nvSpPr>
        <p:spPr>
          <a:xfrm>
            <a:off x="6639666" y="5645178"/>
            <a:ext cx="1717137" cy="215444"/>
          </a:xfrm>
          <a:prstGeom prst="rect">
            <a:avLst/>
          </a:prstGeom>
          <a:noFill/>
        </p:spPr>
        <p:txBody>
          <a:bodyPr wrap="none" rtlCol="0">
            <a:spAutoFit/>
          </a:bodyPr>
          <a:lstStyle/>
          <a:p>
            <a:r>
              <a:rPr lang="fi-FI" sz="800" dirty="0"/>
              <a:t>10 </a:t>
            </a:r>
            <a:r>
              <a:rPr lang="fi-FI" sz="800" dirty="0" err="1"/>
              <a:t>step</a:t>
            </a:r>
            <a:r>
              <a:rPr lang="fi-FI" sz="800" dirty="0"/>
              <a:t> </a:t>
            </a:r>
            <a:r>
              <a:rPr lang="fi-FI" sz="800" dirty="0" err="1"/>
              <a:t>ahead</a:t>
            </a:r>
            <a:r>
              <a:rPr lang="fi-FI" sz="800" dirty="0"/>
              <a:t> </a:t>
            </a:r>
            <a:r>
              <a:rPr lang="fi-FI" sz="800" dirty="0" err="1"/>
              <a:t>mean</a:t>
            </a:r>
            <a:r>
              <a:rPr lang="fi-FI" sz="800" dirty="0"/>
              <a:t> </a:t>
            </a:r>
            <a:r>
              <a:rPr lang="fi-FI" sz="800" dirty="0" err="1"/>
              <a:t>prediction</a:t>
            </a:r>
            <a:r>
              <a:rPr lang="fi-FI" sz="800" dirty="0"/>
              <a:t> </a:t>
            </a:r>
            <a:r>
              <a:rPr lang="fi-FI" sz="800" dirty="0" err="1"/>
              <a:t>error</a:t>
            </a:r>
            <a:endParaRPr lang="en-GB" sz="800" dirty="0"/>
          </a:p>
        </p:txBody>
      </p:sp>
      <p:sp>
        <p:nvSpPr>
          <p:cNvPr id="9" name="Tekstiruutu 8">
            <a:extLst>
              <a:ext uri="{FF2B5EF4-FFF2-40B4-BE49-F238E27FC236}">
                <a16:creationId xmlns:a16="http://schemas.microsoft.com/office/drawing/2014/main" id="{C2CD9C32-91F1-45A6-BFBF-309C2678CFEA}"/>
              </a:ext>
            </a:extLst>
          </p:cNvPr>
          <p:cNvSpPr txBox="1"/>
          <p:nvPr/>
        </p:nvSpPr>
        <p:spPr>
          <a:xfrm>
            <a:off x="5210629" y="277635"/>
            <a:ext cx="1869166" cy="369332"/>
          </a:xfrm>
          <a:prstGeom prst="rect">
            <a:avLst/>
          </a:prstGeom>
          <a:noFill/>
        </p:spPr>
        <p:txBody>
          <a:bodyPr wrap="none" rtlCol="0">
            <a:spAutoFit/>
          </a:bodyPr>
          <a:lstStyle/>
          <a:p>
            <a:r>
              <a:rPr lang="fi-FI" dirty="0" err="1"/>
              <a:t>Static</a:t>
            </a:r>
            <a:r>
              <a:rPr lang="fi-FI" dirty="0"/>
              <a:t> </a:t>
            </a:r>
            <a:r>
              <a:rPr lang="fi-FI" dirty="0" err="1"/>
              <a:t>object</a:t>
            </a:r>
            <a:r>
              <a:rPr lang="fi-FI" dirty="0"/>
              <a:t> (</a:t>
            </a:r>
            <a:r>
              <a:rPr lang="fi-FI" dirty="0" err="1"/>
              <a:t>calf</a:t>
            </a:r>
            <a:r>
              <a:rPr lang="fi-FI" dirty="0"/>
              <a:t>)</a:t>
            </a:r>
            <a:endParaRPr lang="en-GB" dirty="0"/>
          </a:p>
        </p:txBody>
      </p:sp>
      <p:pic>
        <p:nvPicPr>
          <p:cNvPr id="2" name="Kuva 1">
            <a:extLst>
              <a:ext uri="{FF2B5EF4-FFF2-40B4-BE49-F238E27FC236}">
                <a16:creationId xmlns:a16="http://schemas.microsoft.com/office/drawing/2014/main" id="{02A59E30-85E0-45D1-961A-09D1FE641097}"/>
              </a:ext>
            </a:extLst>
          </p:cNvPr>
          <p:cNvPicPr>
            <a:picLocks noChangeAspect="1"/>
          </p:cNvPicPr>
          <p:nvPr/>
        </p:nvPicPr>
        <p:blipFill>
          <a:blip r:embed="rId2"/>
          <a:stretch>
            <a:fillRect/>
          </a:stretch>
        </p:blipFill>
        <p:spPr>
          <a:xfrm>
            <a:off x="6639666" y="781367"/>
            <a:ext cx="3469008" cy="4812538"/>
          </a:xfrm>
          <a:prstGeom prst="rect">
            <a:avLst/>
          </a:prstGeom>
        </p:spPr>
      </p:pic>
    </p:spTree>
    <p:extLst>
      <p:ext uri="{BB962C8B-B14F-4D97-AF65-F5344CB8AC3E}">
        <p14:creationId xmlns:p14="http://schemas.microsoft.com/office/powerpoint/2010/main" val="24849631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kern="1200" dirty="0">
                <a:solidFill>
                  <a:schemeClr val="bg1"/>
                </a:solidFill>
                <a:latin typeface="+mj-lt"/>
                <a:ea typeface="+mj-ea"/>
                <a:cs typeface="+mj-cs"/>
              </a:rPr>
              <a:t>Speech Synthesis</a:t>
            </a:r>
          </a:p>
        </p:txBody>
      </p:sp>
      <p:sp>
        <p:nvSpPr>
          <p:cNvPr id="9" name="Tekstiruutu 8">
            <a:extLst>
              <a:ext uri="{FF2B5EF4-FFF2-40B4-BE49-F238E27FC236}">
                <a16:creationId xmlns:a16="http://schemas.microsoft.com/office/drawing/2014/main" id="{C2CD9C32-91F1-45A6-BFBF-309C2678CFEA}"/>
              </a:ext>
            </a:extLst>
          </p:cNvPr>
          <p:cNvSpPr txBox="1"/>
          <p:nvPr/>
        </p:nvSpPr>
        <p:spPr>
          <a:xfrm>
            <a:off x="5210629" y="277635"/>
            <a:ext cx="2239652" cy="369332"/>
          </a:xfrm>
          <a:prstGeom prst="rect">
            <a:avLst/>
          </a:prstGeom>
          <a:noFill/>
        </p:spPr>
        <p:txBody>
          <a:bodyPr wrap="none" rtlCol="0">
            <a:spAutoFit/>
          </a:bodyPr>
          <a:lstStyle/>
          <a:p>
            <a:r>
              <a:rPr lang="fi-FI" dirty="0"/>
              <a:t>Software Architecture</a:t>
            </a:r>
            <a:endParaRPr lang="en-GB" dirty="0"/>
          </a:p>
        </p:txBody>
      </p:sp>
      <p:sp>
        <p:nvSpPr>
          <p:cNvPr id="8" name="Vuokaavio: Prosessi 7">
            <a:extLst>
              <a:ext uri="{FF2B5EF4-FFF2-40B4-BE49-F238E27FC236}">
                <a16:creationId xmlns:a16="http://schemas.microsoft.com/office/drawing/2014/main" id="{9B0F1D01-B770-434F-806E-F0CEF12089EB}"/>
              </a:ext>
            </a:extLst>
          </p:cNvPr>
          <p:cNvSpPr/>
          <p:nvPr/>
        </p:nvSpPr>
        <p:spPr>
          <a:xfrm>
            <a:off x="7410078" y="2071909"/>
            <a:ext cx="4445038" cy="1673804"/>
          </a:xfrm>
          <a:prstGeom prst="flowChartProcess">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dirty="0"/>
          </a:p>
          <a:p>
            <a:pPr algn="ctr"/>
            <a:endParaRPr lang="fi-FI" dirty="0"/>
          </a:p>
          <a:p>
            <a:pPr algn="ctr"/>
            <a:endParaRPr lang="fi-FI" dirty="0"/>
          </a:p>
          <a:p>
            <a:pPr algn="ctr"/>
            <a:endParaRPr lang="fi-FI" dirty="0"/>
          </a:p>
          <a:p>
            <a:pPr algn="ctr"/>
            <a:r>
              <a:rPr lang="fi-FI" dirty="0" err="1"/>
              <a:t>OpenCV</a:t>
            </a:r>
            <a:endParaRPr lang="en-GB" dirty="0"/>
          </a:p>
        </p:txBody>
      </p:sp>
      <p:sp>
        <p:nvSpPr>
          <p:cNvPr id="10" name="Vuokaavio: Prosessi 9">
            <a:extLst>
              <a:ext uri="{FF2B5EF4-FFF2-40B4-BE49-F238E27FC236}">
                <a16:creationId xmlns:a16="http://schemas.microsoft.com/office/drawing/2014/main" id="{221B7058-47BD-4459-AE45-7E105F78352B}"/>
              </a:ext>
            </a:extLst>
          </p:cNvPr>
          <p:cNvSpPr/>
          <p:nvPr/>
        </p:nvSpPr>
        <p:spPr>
          <a:xfrm>
            <a:off x="7660543" y="2631644"/>
            <a:ext cx="1820849" cy="532813"/>
          </a:xfrm>
          <a:prstGeom prst="flowChartProcess">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dirty="0" err="1"/>
              <a:t>AnalyzeVideo</a:t>
            </a:r>
            <a:endParaRPr lang="en-GB" dirty="0"/>
          </a:p>
        </p:txBody>
      </p:sp>
      <p:sp>
        <p:nvSpPr>
          <p:cNvPr id="11" name="Vuokaavio: Prosessi 10">
            <a:extLst>
              <a:ext uri="{FF2B5EF4-FFF2-40B4-BE49-F238E27FC236}">
                <a16:creationId xmlns:a16="http://schemas.microsoft.com/office/drawing/2014/main" id="{3CC64709-DE92-4C5F-9641-02122D97504F}"/>
              </a:ext>
            </a:extLst>
          </p:cNvPr>
          <p:cNvSpPr/>
          <p:nvPr/>
        </p:nvSpPr>
        <p:spPr>
          <a:xfrm>
            <a:off x="7676445" y="893787"/>
            <a:ext cx="1765189" cy="613979"/>
          </a:xfrm>
          <a:prstGeom prst="flowChartProcess">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dirty="0"/>
              <a:t>Video </a:t>
            </a:r>
            <a:r>
              <a:rPr lang="fi-FI" dirty="0" err="1"/>
              <a:t>file</a:t>
            </a:r>
            <a:endParaRPr lang="en-GB" dirty="0"/>
          </a:p>
        </p:txBody>
      </p:sp>
      <p:sp>
        <p:nvSpPr>
          <p:cNvPr id="12" name="Vuokaavio: Prosessi 11">
            <a:extLst>
              <a:ext uri="{FF2B5EF4-FFF2-40B4-BE49-F238E27FC236}">
                <a16:creationId xmlns:a16="http://schemas.microsoft.com/office/drawing/2014/main" id="{663DB49F-C92D-4E88-88A0-C3B917DD6613}"/>
              </a:ext>
            </a:extLst>
          </p:cNvPr>
          <p:cNvSpPr/>
          <p:nvPr/>
        </p:nvSpPr>
        <p:spPr>
          <a:xfrm>
            <a:off x="9572832" y="899777"/>
            <a:ext cx="1765189" cy="613979"/>
          </a:xfrm>
          <a:prstGeom prst="flowChartProcess">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dirty="0" err="1"/>
              <a:t>Camera</a:t>
            </a:r>
            <a:endParaRPr lang="en-GB" dirty="0"/>
          </a:p>
        </p:txBody>
      </p:sp>
      <p:cxnSp>
        <p:nvCxnSpPr>
          <p:cNvPr id="13" name="Suora nuoliyhdysviiva 12">
            <a:extLst>
              <a:ext uri="{FF2B5EF4-FFF2-40B4-BE49-F238E27FC236}">
                <a16:creationId xmlns:a16="http://schemas.microsoft.com/office/drawing/2014/main" id="{BB11B938-C21A-4CBD-A9C2-56E141848255}"/>
              </a:ext>
            </a:extLst>
          </p:cNvPr>
          <p:cNvCxnSpPr>
            <a:cxnSpLocks/>
            <a:stCxn id="12" idx="2"/>
            <a:endCxn id="10" idx="0"/>
          </p:cNvCxnSpPr>
          <p:nvPr/>
        </p:nvCxnSpPr>
        <p:spPr>
          <a:xfrm flipH="1">
            <a:off x="8570968" y="1513756"/>
            <a:ext cx="1884459" cy="11178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uora nuoliyhdysviiva 13">
            <a:extLst>
              <a:ext uri="{FF2B5EF4-FFF2-40B4-BE49-F238E27FC236}">
                <a16:creationId xmlns:a16="http://schemas.microsoft.com/office/drawing/2014/main" id="{F8D097F4-CB3C-49B4-B08F-2E4FD49FF156}"/>
              </a:ext>
            </a:extLst>
          </p:cNvPr>
          <p:cNvCxnSpPr>
            <a:cxnSpLocks/>
            <a:stCxn id="11" idx="2"/>
            <a:endCxn id="10" idx="0"/>
          </p:cNvCxnSpPr>
          <p:nvPr/>
        </p:nvCxnSpPr>
        <p:spPr>
          <a:xfrm>
            <a:off x="8559040" y="1507766"/>
            <a:ext cx="11928" cy="11238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Vuokaavio: Prosessi 14">
            <a:extLst>
              <a:ext uri="{FF2B5EF4-FFF2-40B4-BE49-F238E27FC236}">
                <a16:creationId xmlns:a16="http://schemas.microsoft.com/office/drawing/2014/main" id="{5F7E00C2-EA69-4E57-8388-CCA1B63E9D80}"/>
              </a:ext>
            </a:extLst>
          </p:cNvPr>
          <p:cNvSpPr/>
          <p:nvPr/>
        </p:nvSpPr>
        <p:spPr>
          <a:xfrm>
            <a:off x="9872331" y="2631644"/>
            <a:ext cx="1820849" cy="53281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dirty="0" err="1"/>
              <a:t>ObjectDetection</a:t>
            </a:r>
            <a:endParaRPr lang="en-GB" dirty="0"/>
          </a:p>
        </p:txBody>
      </p:sp>
      <p:sp>
        <p:nvSpPr>
          <p:cNvPr id="17" name="Vuokaavio: Prosessi 16">
            <a:extLst>
              <a:ext uri="{FF2B5EF4-FFF2-40B4-BE49-F238E27FC236}">
                <a16:creationId xmlns:a16="http://schemas.microsoft.com/office/drawing/2014/main" id="{54A0D06C-BC01-463F-B4F3-0FAA46F203F8}"/>
              </a:ext>
            </a:extLst>
          </p:cNvPr>
          <p:cNvSpPr/>
          <p:nvPr/>
        </p:nvSpPr>
        <p:spPr>
          <a:xfrm>
            <a:off x="9857754" y="4248769"/>
            <a:ext cx="1820849" cy="613979"/>
          </a:xfrm>
          <a:prstGeom prst="flowChartProcess">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dirty="0" err="1"/>
              <a:t>MobileNetSSD</a:t>
            </a:r>
            <a:r>
              <a:rPr lang="fi-FI" dirty="0"/>
              <a:t> (</a:t>
            </a:r>
            <a:r>
              <a:rPr lang="fi-FI" dirty="0" err="1"/>
              <a:t>caffe</a:t>
            </a:r>
            <a:r>
              <a:rPr lang="fi-FI" dirty="0"/>
              <a:t>)</a:t>
            </a:r>
            <a:endParaRPr lang="en-GB" dirty="0"/>
          </a:p>
        </p:txBody>
      </p:sp>
      <p:cxnSp>
        <p:nvCxnSpPr>
          <p:cNvPr id="18" name="Suora nuoliyhdysviiva 17">
            <a:extLst>
              <a:ext uri="{FF2B5EF4-FFF2-40B4-BE49-F238E27FC236}">
                <a16:creationId xmlns:a16="http://schemas.microsoft.com/office/drawing/2014/main" id="{B672591E-58A5-4A5D-BD7F-F8C97C2CEA23}"/>
              </a:ext>
            </a:extLst>
          </p:cNvPr>
          <p:cNvCxnSpPr>
            <a:cxnSpLocks/>
            <a:stCxn id="15" idx="2"/>
            <a:endCxn id="17" idx="0"/>
          </p:cNvCxnSpPr>
          <p:nvPr/>
        </p:nvCxnSpPr>
        <p:spPr>
          <a:xfrm flipH="1">
            <a:off x="10768179" y="3164457"/>
            <a:ext cx="14577" cy="108431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uora nuoliyhdysviiva 18">
            <a:extLst>
              <a:ext uri="{FF2B5EF4-FFF2-40B4-BE49-F238E27FC236}">
                <a16:creationId xmlns:a16="http://schemas.microsoft.com/office/drawing/2014/main" id="{B42B8341-735A-4787-8210-416DBC3F57D2}"/>
              </a:ext>
            </a:extLst>
          </p:cNvPr>
          <p:cNvCxnSpPr>
            <a:cxnSpLocks/>
            <a:stCxn id="10" idx="3"/>
            <a:endCxn id="15" idx="1"/>
          </p:cNvCxnSpPr>
          <p:nvPr/>
        </p:nvCxnSpPr>
        <p:spPr>
          <a:xfrm>
            <a:off x="9481392" y="2898051"/>
            <a:ext cx="390939"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Vuokaavio: Prosessi 19">
            <a:extLst>
              <a:ext uri="{FF2B5EF4-FFF2-40B4-BE49-F238E27FC236}">
                <a16:creationId xmlns:a16="http://schemas.microsoft.com/office/drawing/2014/main" id="{1822400F-C531-4B9C-B1B7-CB7ABB7ECBC6}"/>
              </a:ext>
            </a:extLst>
          </p:cNvPr>
          <p:cNvSpPr/>
          <p:nvPr/>
        </p:nvSpPr>
        <p:spPr>
          <a:xfrm>
            <a:off x="7660543" y="4248769"/>
            <a:ext cx="1820849" cy="164099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dirty="0" err="1"/>
              <a:t>ImageClasses</a:t>
            </a:r>
            <a:endParaRPr lang="en-GB" dirty="0"/>
          </a:p>
        </p:txBody>
      </p:sp>
      <p:cxnSp>
        <p:nvCxnSpPr>
          <p:cNvPr id="21" name="Suora nuoliyhdysviiva 20">
            <a:extLst>
              <a:ext uri="{FF2B5EF4-FFF2-40B4-BE49-F238E27FC236}">
                <a16:creationId xmlns:a16="http://schemas.microsoft.com/office/drawing/2014/main" id="{2D3C30C0-588B-40AA-99D6-83DC6FE8A9DA}"/>
              </a:ext>
            </a:extLst>
          </p:cNvPr>
          <p:cNvCxnSpPr>
            <a:cxnSpLocks/>
            <a:stCxn id="10" idx="2"/>
            <a:endCxn id="20" idx="0"/>
          </p:cNvCxnSpPr>
          <p:nvPr/>
        </p:nvCxnSpPr>
        <p:spPr>
          <a:xfrm>
            <a:off x="8570968" y="3164457"/>
            <a:ext cx="0" cy="108431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2" name="Vuokaavio: Prosessi 21">
            <a:extLst>
              <a:ext uri="{FF2B5EF4-FFF2-40B4-BE49-F238E27FC236}">
                <a16:creationId xmlns:a16="http://schemas.microsoft.com/office/drawing/2014/main" id="{2BF92122-8B3E-4F67-A7C8-00C19C7BAB4E}"/>
              </a:ext>
            </a:extLst>
          </p:cNvPr>
          <p:cNvSpPr/>
          <p:nvPr/>
        </p:nvSpPr>
        <p:spPr>
          <a:xfrm>
            <a:off x="4919808" y="4487514"/>
            <a:ext cx="2239651" cy="1224517"/>
          </a:xfrm>
          <a:prstGeom prst="flowChartProcess">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dirty="0"/>
          </a:p>
          <a:p>
            <a:pPr algn="ctr"/>
            <a:endParaRPr lang="fi-FI" dirty="0"/>
          </a:p>
          <a:p>
            <a:pPr algn="ctr"/>
            <a:endParaRPr lang="fi-FI" dirty="0"/>
          </a:p>
          <a:p>
            <a:pPr algn="ctr"/>
            <a:r>
              <a:rPr lang="fi-FI" dirty="0"/>
              <a:t>pyttsx3</a:t>
            </a:r>
            <a:endParaRPr lang="en-GB" dirty="0"/>
          </a:p>
        </p:txBody>
      </p:sp>
      <p:sp>
        <p:nvSpPr>
          <p:cNvPr id="23" name="Vuokaavio: Prosessi 22">
            <a:extLst>
              <a:ext uri="{FF2B5EF4-FFF2-40B4-BE49-F238E27FC236}">
                <a16:creationId xmlns:a16="http://schemas.microsoft.com/office/drawing/2014/main" id="{675DD872-087B-4B59-B802-9579456AB012}"/>
              </a:ext>
            </a:extLst>
          </p:cNvPr>
          <p:cNvSpPr/>
          <p:nvPr/>
        </p:nvSpPr>
        <p:spPr>
          <a:xfrm>
            <a:off x="5129209" y="4803172"/>
            <a:ext cx="1820849" cy="53281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dirty="0" err="1"/>
              <a:t>SpeechSynthesis</a:t>
            </a:r>
            <a:endParaRPr lang="en-GB" dirty="0"/>
          </a:p>
        </p:txBody>
      </p:sp>
      <p:cxnSp>
        <p:nvCxnSpPr>
          <p:cNvPr id="24" name="Suora nuoliyhdysviiva 23">
            <a:extLst>
              <a:ext uri="{FF2B5EF4-FFF2-40B4-BE49-F238E27FC236}">
                <a16:creationId xmlns:a16="http://schemas.microsoft.com/office/drawing/2014/main" id="{936C1415-EC94-4919-8CA9-1968A8BA38E9}"/>
              </a:ext>
            </a:extLst>
          </p:cNvPr>
          <p:cNvCxnSpPr>
            <a:cxnSpLocks/>
            <a:stCxn id="20" idx="1"/>
            <a:endCxn id="23" idx="3"/>
          </p:cNvCxnSpPr>
          <p:nvPr/>
        </p:nvCxnSpPr>
        <p:spPr>
          <a:xfrm flipH="1">
            <a:off x="6950058" y="5069264"/>
            <a:ext cx="710485" cy="3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Vuokaavio: Prosessi 29">
            <a:extLst>
              <a:ext uri="{FF2B5EF4-FFF2-40B4-BE49-F238E27FC236}">
                <a16:creationId xmlns:a16="http://schemas.microsoft.com/office/drawing/2014/main" id="{3470D455-8EFC-458C-81EB-A5F429798F04}"/>
              </a:ext>
            </a:extLst>
          </p:cNvPr>
          <p:cNvSpPr/>
          <p:nvPr/>
        </p:nvSpPr>
        <p:spPr>
          <a:xfrm>
            <a:off x="5160587" y="3296288"/>
            <a:ext cx="1765189" cy="613979"/>
          </a:xfrm>
          <a:prstGeom prst="flowChartProcess">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dirty="0" err="1"/>
              <a:t>Speakers</a:t>
            </a:r>
            <a:endParaRPr lang="en-GB" dirty="0"/>
          </a:p>
        </p:txBody>
      </p:sp>
      <p:cxnSp>
        <p:nvCxnSpPr>
          <p:cNvPr id="31" name="Suora nuoliyhdysviiva 30">
            <a:extLst>
              <a:ext uri="{FF2B5EF4-FFF2-40B4-BE49-F238E27FC236}">
                <a16:creationId xmlns:a16="http://schemas.microsoft.com/office/drawing/2014/main" id="{82C53833-2DAA-4814-B0EF-B5CB2FC24792}"/>
              </a:ext>
            </a:extLst>
          </p:cNvPr>
          <p:cNvCxnSpPr>
            <a:cxnSpLocks/>
            <a:stCxn id="23" idx="0"/>
            <a:endCxn id="30" idx="2"/>
          </p:cNvCxnSpPr>
          <p:nvPr/>
        </p:nvCxnSpPr>
        <p:spPr>
          <a:xfrm flipV="1">
            <a:off x="6039634" y="3910267"/>
            <a:ext cx="3548" cy="8929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3186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kern="1200" dirty="0">
                <a:solidFill>
                  <a:schemeClr val="bg1"/>
                </a:solidFill>
                <a:latin typeface="+mj-lt"/>
                <a:ea typeface="+mj-ea"/>
                <a:cs typeface="+mj-cs"/>
              </a:rPr>
              <a:t>Speech Synthesis</a:t>
            </a:r>
          </a:p>
        </p:txBody>
      </p:sp>
      <p:sp>
        <p:nvSpPr>
          <p:cNvPr id="9" name="Tekstiruutu 8">
            <a:extLst>
              <a:ext uri="{FF2B5EF4-FFF2-40B4-BE49-F238E27FC236}">
                <a16:creationId xmlns:a16="http://schemas.microsoft.com/office/drawing/2014/main" id="{C2CD9C32-91F1-45A6-BFBF-309C2678CFEA}"/>
              </a:ext>
            </a:extLst>
          </p:cNvPr>
          <p:cNvSpPr txBox="1"/>
          <p:nvPr/>
        </p:nvSpPr>
        <p:spPr>
          <a:xfrm>
            <a:off x="5210629" y="277635"/>
            <a:ext cx="881460" cy="369332"/>
          </a:xfrm>
          <a:prstGeom prst="rect">
            <a:avLst/>
          </a:prstGeom>
          <a:noFill/>
        </p:spPr>
        <p:txBody>
          <a:bodyPr wrap="none" rtlCol="0">
            <a:spAutoFit/>
          </a:bodyPr>
          <a:lstStyle/>
          <a:p>
            <a:r>
              <a:rPr lang="fi-FI" dirty="0" err="1"/>
              <a:t>Entities</a:t>
            </a:r>
            <a:endParaRPr lang="en-GB" dirty="0"/>
          </a:p>
        </p:txBody>
      </p:sp>
      <p:sp>
        <p:nvSpPr>
          <p:cNvPr id="25" name="Vuokaavio: Prosessi 24">
            <a:extLst>
              <a:ext uri="{FF2B5EF4-FFF2-40B4-BE49-F238E27FC236}">
                <a16:creationId xmlns:a16="http://schemas.microsoft.com/office/drawing/2014/main" id="{52470BBC-1530-4F92-A58B-80AB9B85E8F0}"/>
              </a:ext>
            </a:extLst>
          </p:cNvPr>
          <p:cNvSpPr/>
          <p:nvPr/>
        </p:nvSpPr>
        <p:spPr>
          <a:xfrm>
            <a:off x="6901845" y="1127141"/>
            <a:ext cx="1799645" cy="63610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dirty="0"/>
              <a:t>Image World</a:t>
            </a:r>
            <a:endParaRPr lang="en-GB" dirty="0"/>
          </a:p>
        </p:txBody>
      </p:sp>
      <p:sp>
        <p:nvSpPr>
          <p:cNvPr id="26" name="Vuokaavio: Prosessi 25">
            <a:extLst>
              <a:ext uri="{FF2B5EF4-FFF2-40B4-BE49-F238E27FC236}">
                <a16:creationId xmlns:a16="http://schemas.microsoft.com/office/drawing/2014/main" id="{1E081CA9-404F-42C9-8D5F-2D84D9D0C668}"/>
              </a:ext>
            </a:extLst>
          </p:cNvPr>
          <p:cNvSpPr/>
          <p:nvPr/>
        </p:nvSpPr>
        <p:spPr>
          <a:xfrm>
            <a:off x="5720251" y="2460546"/>
            <a:ext cx="1799645" cy="63610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dirty="0"/>
              <a:t>Image Object</a:t>
            </a:r>
            <a:endParaRPr lang="en-GB" dirty="0"/>
          </a:p>
        </p:txBody>
      </p:sp>
      <p:sp>
        <p:nvSpPr>
          <p:cNvPr id="27" name="Vuokaavio: Prosessi 26">
            <a:extLst>
              <a:ext uri="{FF2B5EF4-FFF2-40B4-BE49-F238E27FC236}">
                <a16:creationId xmlns:a16="http://schemas.microsoft.com/office/drawing/2014/main" id="{20439A79-F2DB-4FBA-B91A-2B3C26728A8C}"/>
              </a:ext>
            </a:extLst>
          </p:cNvPr>
          <p:cNvSpPr/>
          <p:nvPr/>
        </p:nvSpPr>
        <p:spPr>
          <a:xfrm>
            <a:off x="8110520" y="2460546"/>
            <a:ext cx="1799645" cy="63610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dirty="0" err="1"/>
              <a:t>Event</a:t>
            </a:r>
            <a:endParaRPr lang="en-GB" dirty="0"/>
          </a:p>
        </p:txBody>
      </p:sp>
      <p:cxnSp>
        <p:nvCxnSpPr>
          <p:cNvPr id="28" name="Suora nuoliyhdysviiva 27">
            <a:extLst>
              <a:ext uri="{FF2B5EF4-FFF2-40B4-BE49-F238E27FC236}">
                <a16:creationId xmlns:a16="http://schemas.microsoft.com/office/drawing/2014/main" id="{95A38885-473D-4582-AE91-6FBB0EE3FDC8}"/>
              </a:ext>
            </a:extLst>
          </p:cNvPr>
          <p:cNvCxnSpPr>
            <a:cxnSpLocks/>
            <a:stCxn id="26" idx="0"/>
          </p:cNvCxnSpPr>
          <p:nvPr/>
        </p:nvCxnSpPr>
        <p:spPr>
          <a:xfrm flipV="1">
            <a:off x="6620074" y="1763245"/>
            <a:ext cx="730752" cy="6973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uora nuoliyhdysviiva 31">
            <a:extLst>
              <a:ext uri="{FF2B5EF4-FFF2-40B4-BE49-F238E27FC236}">
                <a16:creationId xmlns:a16="http://schemas.microsoft.com/office/drawing/2014/main" id="{787567FA-F210-4630-BD43-4CCD91DD7B60}"/>
              </a:ext>
            </a:extLst>
          </p:cNvPr>
          <p:cNvCxnSpPr>
            <a:cxnSpLocks/>
            <a:stCxn id="27" idx="0"/>
          </p:cNvCxnSpPr>
          <p:nvPr/>
        </p:nvCxnSpPr>
        <p:spPr>
          <a:xfrm flipH="1" flipV="1">
            <a:off x="8372104" y="1763245"/>
            <a:ext cx="638239" cy="6973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kstiruutu 15">
            <a:extLst>
              <a:ext uri="{FF2B5EF4-FFF2-40B4-BE49-F238E27FC236}">
                <a16:creationId xmlns:a16="http://schemas.microsoft.com/office/drawing/2014/main" id="{431A94FD-A4C1-4E86-A1CA-DBB4A3514B2D}"/>
              </a:ext>
            </a:extLst>
          </p:cNvPr>
          <p:cNvSpPr txBox="1"/>
          <p:nvPr/>
        </p:nvSpPr>
        <p:spPr>
          <a:xfrm>
            <a:off x="10245636" y="2501599"/>
            <a:ext cx="856325" cy="707886"/>
          </a:xfrm>
          <a:prstGeom prst="rect">
            <a:avLst/>
          </a:prstGeom>
          <a:noFill/>
        </p:spPr>
        <p:txBody>
          <a:bodyPr wrap="none" rtlCol="0">
            <a:spAutoFit/>
          </a:bodyPr>
          <a:lstStyle/>
          <a:p>
            <a:r>
              <a:rPr lang="fi-FI" sz="1000" dirty="0" err="1"/>
              <a:t>Event</a:t>
            </a:r>
            <a:endParaRPr lang="fi-FI" sz="1000" dirty="0"/>
          </a:p>
          <a:p>
            <a:pPr marL="285750" indent="-285750">
              <a:buFont typeface="Arial" panose="020B0604020202020204" pitchFamily="34" charset="0"/>
              <a:buChar char="•"/>
            </a:pPr>
            <a:r>
              <a:rPr lang="fi-FI" sz="1000" dirty="0" err="1"/>
              <a:t>time</a:t>
            </a:r>
            <a:endParaRPr lang="fi-FI" sz="1000" dirty="0"/>
          </a:p>
          <a:p>
            <a:pPr marL="285750" indent="-285750">
              <a:buFont typeface="Arial" panose="020B0604020202020204" pitchFamily="34" charset="0"/>
              <a:buChar char="•"/>
            </a:pPr>
            <a:r>
              <a:rPr lang="fi-FI" sz="1000" dirty="0" err="1"/>
              <a:t>text</a:t>
            </a:r>
            <a:endParaRPr lang="fi-FI" sz="1000" dirty="0"/>
          </a:p>
          <a:p>
            <a:pPr marL="285750" indent="-285750">
              <a:buFont typeface="Arial" panose="020B0604020202020204" pitchFamily="34" charset="0"/>
              <a:buChar char="•"/>
            </a:pPr>
            <a:r>
              <a:rPr lang="fi-FI" sz="1000" dirty="0" err="1"/>
              <a:t>priority</a:t>
            </a:r>
            <a:endParaRPr lang="en-GB" sz="1000" dirty="0"/>
          </a:p>
        </p:txBody>
      </p:sp>
      <p:cxnSp>
        <p:nvCxnSpPr>
          <p:cNvPr id="33" name="Suora yhdysviiva 32">
            <a:extLst>
              <a:ext uri="{FF2B5EF4-FFF2-40B4-BE49-F238E27FC236}">
                <a16:creationId xmlns:a16="http://schemas.microsoft.com/office/drawing/2014/main" id="{89A2CDEA-D7FD-46E7-96DD-493262639BCE}"/>
              </a:ext>
            </a:extLst>
          </p:cNvPr>
          <p:cNvCxnSpPr/>
          <p:nvPr/>
        </p:nvCxnSpPr>
        <p:spPr>
          <a:xfrm>
            <a:off x="6751122" y="2351314"/>
            <a:ext cx="59377" cy="1092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uora yhdysviiva 34">
            <a:extLst>
              <a:ext uri="{FF2B5EF4-FFF2-40B4-BE49-F238E27FC236}">
                <a16:creationId xmlns:a16="http://schemas.microsoft.com/office/drawing/2014/main" id="{7BF58A33-CAB7-4D72-93B2-502F1C6D2730}"/>
              </a:ext>
            </a:extLst>
          </p:cNvPr>
          <p:cNvCxnSpPr/>
          <p:nvPr/>
        </p:nvCxnSpPr>
        <p:spPr>
          <a:xfrm flipH="1">
            <a:off x="8829304" y="2327564"/>
            <a:ext cx="59377" cy="1329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uora yhdysviiva 36">
            <a:extLst>
              <a:ext uri="{FF2B5EF4-FFF2-40B4-BE49-F238E27FC236}">
                <a16:creationId xmlns:a16="http://schemas.microsoft.com/office/drawing/2014/main" id="{FB00E1F1-61A2-4101-85AB-AA1F14B67868}"/>
              </a:ext>
            </a:extLst>
          </p:cNvPr>
          <p:cNvCxnSpPr/>
          <p:nvPr/>
        </p:nvCxnSpPr>
        <p:spPr>
          <a:xfrm flipH="1">
            <a:off x="6353299" y="2327564"/>
            <a:ext cx="397823" cy="174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uora yhdysviiva 38">
            <a:extLst>
              <a:ext uri="{FF2B5EF4-FFF2-40B4-BE49-F238E27FC236}">
                <a16:creationId xmlns:a16="http://schemas.microsoft.com/office/drawing/2014/main" id="{5C388D59-2A6C-46AE-99A2-9F0223673C95}"/>
              </a:ext>
            </a:extLst>
          </p:cNvPr>
          <p:cNvCxnSpPr/>
          <p:nvPr/>
        </p:nvCxnSpPr>
        <p:spPr>
          <a:xfrm>
            <a:off x="8888681" y="2327564"/>
            <a:ext cx="290945" cy="132982"/>
          </a:xfrm>
          <a:prstGeom prst="line">
            <a:avLst/>
          </a:prstGeom>
        </p:spPr>
        <p:style>
          <a:lnRef idx="1">
            <a:schemeClr val="accent1"/>
          </a:lnRef>
          <a:fillRef idx="0">
            <a:schemeClr val="accent1"/>
          </a:fillRef>
          <a:effectRef idx="0">
            <a:schemeClr val="accent1"/>
          </a:effectRef>
          <a:fontRef idx="minor">
            <a:schemeClr val="tx1"/>
          </a:fontRef>
        </p:style>
      </p:cxnSp>
      <p:sp>
        <p:nvSpPr>
          <p:cNvPr id="40" name="Tekstiruutu 39">
            <a:extLst>
              <a:ext uri="{FF2B5EF4-FFF2-40B4-BE49-F238E27FC236}">
                <a16:creationId xmlns:a16="http://schemas.microsoft.com/office/drawing/2014/main" id="{4368DEC3-C74A-421B-898C-2F0E909CFE05}"/>
              </a:ext>
            </a:extLst>
          </p:cNvPr>
          <p:cNvSpPr txBox="1"/>
          <p:nvPr/>
        </p:nvSpPr>
        <p:spPr>
          <a:xfrm>
            <a:off x="5651359" y="3976533"/>
            <a:ext cx="5009872" cy="1569660"/>
          </a:xfrm>
          <a:prstGeom prst="rect">
            <a:avLst/>
          </a:prstGeom>
          <a:noFill/>
        </p:spPr>
        <p:txBody>
          <a:bodyPr wrap="square" rtlCol="0">
            <a:spAutoFit/>
          </a:bodyPr>
          <a:lstStyle/>
          <a:p>
            <a:pPr marL="285750" indent="-285750">
              <a:buFont typeface="Arial" panose="020B0604020202020204" pitchFamily="34" charset="0"/>
              <a:buChar char="•"/>
            </a:pPr>
            <a:r>
              <a:rPr lang="fi-FI" sz="1600" dirty="0" err="1"/>
              <a:t>Event</a:t>
            </a:r>
            <a:r>
              <a:rPr lang="fi-FI" sz="1600" dirty="0"/>
              <a:t> is </a:t>
            </a:r>
            <a:r>
              <a:rPr lang="fi-FI" sz="1600" dirty="0" err="1"/>
              <a:t>generated</a:t>
            </a:r>
            <a:r>
              <a:rPr lang="fi-FI" sz="1600" dirty="0"/>
              <a:t> </a:t>
            </a:r>
            <a:r>
              <a:rPr lang="fi-FI" sz="1600" dirty="0" err="1"/>
              <a:t>when</a:t>
            </a:r>
            <a:r>
              <a:rPr lang="fi-FI" sz="1600" dirty="0"/>
              <a:t> </a:t>
            </a:r>
          </a:p>
          <a:p>
            <a:pPr marL="742950" lvl="1" indent="-285750">
              <a:buFont typeface="Arial" panose="020B0604020202020204" pitchFamily="34" charset="0"/>
              <a:buChar char="•"/>
            </a:pPr>
            <a:r>
              <a:rPr lang="fi-FI" sz="1600" dirty="0" err="1"/>
              <a:t>new</a:t>
            </a:r>
            <a:r>
              <a:rPr lang="fi-FI" sz="1600" dirty="0"/>
              <a:t> image </a:t>
            </a:r>
            <a:r>
              <a:rPr lang="fi-FI" sz="1600" dirty="0" err="1"/>
              <a:t>object</a:t>
            </a:r>
            <a:r>
              <a:rPr lang="fi-FI" sz="1600" dirty="0"/>
              <a:t> is </a:t>
            </a:r>
            <a:r>
              <a:rPr lang="fi-FI" sz="1600" dirty="0" err="1"/>
              <a:t>created</a:t>
            </a:r>
            <a:endParaRPr lang="fi-FI" sz="1600" dirty="0"/>
          </a:p>
          <a:p>
            <a:pPr marL="742950" lvl="1" indent="-285750">
              <a:buFont typeface="Arial" panose="020B0604020202020204" pitchFamily="34" charset="0"/>
              <a:buChar char="•"/>
            </a:pPr>
            <a:r>
              <a:rPr lang="fi-FI" sz="1600" dirty="0"/>
              <a:t>image </a:t>
            </a:r>
            <a:r>
              <a:rPr lang="fi-FI" sz="1600" dirty="0" err="1"/>
              <a:t>object</a:t>
            </a:r>
            <a:r>
              <a:rPr lang="fi-FI" sz="1600" dirty="0"/>
              <a:t> status is </a:t>
            </a:r>
            <a:r>
              <a:rPr lang="fi-FI" sz="1600" dirty="0" err="1"/>
              <a:t>changed</a:t>
            </a:r>
            <a:endParaRPr lang="fi-FI" sz="1600" dirty="0"/>
          </a:p>
          <a:p>
            <a:pPr marL="285750" indent="-285750">
              <a:buFont typeface="Arial" panose="020B0604020202020204" pitchFamily="34" charset="0"/>
              <a:buChar char="•"/>
            </a:pPr>
            <a:r>
              <a:rPr lang="fi-FI" sz="1600" dirty="0" err="1"/>
              <a:t>Event</a:t>
            </a:r>
            <a:r>
              <a:rPr lang="fi-FI" sz="1600" dirty="0"/>
              <a:t> </a:t>
            </a:r>
            <a:r>
              <a:rPr lang="fi-FI" sz="1600" dirty="0" err="1"/>
              <a:t>will</a:t>
            </a:r>
            <a:r>
              <a:rPr lang="fi-FI" sz="1600" dirty="0"/>
              <a:t> </a:t>
            </a:r>
            <a:r>
              <a:rPr lang="fi-FI" sz="1600" dirty="0" err="1"/>
              <a:t>pause</a:t>
            </a:r>
            <a:r>
              <a:rPr lang="fi-FI" sz="1600" dirty="0"/>
              <a:t> </a:t>
            </a:r>
            <a:r>
              <a:rPr lang="fi-FI" sz="1600" dirty="0" err="1"/>
              <a:t>the</a:t>
            </a:r>
            <a:r>
              <a:rPr lang="fi-FI" sz="1600" dirty="0"/>
              <a:t> video for </a:t>
            </a:r>
            <a:r>
              <a:rPr lang="fi-FI" sz="1600" dirty="0" err="1"/>
              <a:t>the</a:t>
            </a:r>
            <a:r>
              <a:rPr lang="fi-FI" sz="1600" dirty="0"/>
              <a:t> </a:t>
            </a:r>
            <a:r>
              <a:rPr lang="fi-FI" sz="1600" dirty="0" err="1"/>
              <a:t>duration</a:t>
            </a:r>
            <a:r>
              <a:rPr lang="fi-FI" sz="1600" dirty="0"/>
              <a:t> of </a:t>
            </a:r>
            <a:r>
              <a:rPr lang="fi-FI" sz="1600" dirty="0" err="1"/>
              <a:t>speech</a:t>
            </a:r>
            <a:r>
              <a:rPr lang="fi-FI" sz="1600" dirty="0"/>
              <a:t> (</a:t>
            </a:r>
            <a:r>
              <a:rPr lang="fi-FI" sz="1600" dirty="0" err="1"/>
              <a:t>not</a:t>
            </a:r>
            <a:r>
              <a:rPr lang="fi-FI" sz="1600" dirty="0"/>
              <a:t> in </a:t>
            </a:r>
            <a:r>
              <a:rPr lang="fi-FI" sz="1600" dirty="0" err="1"/>
              <a:t>the</a:t>
            </a:r>
            <a:r>
              <a:rPr lang="fi-FI" sz="1600" dirty="0"/>
              <a:t> </a:t>
            </a:r>
            <a:r>
              <a:rPr lang="fi-FI" sz="1600" dirty="0" err="1"/>
              <a:t>final</a:t>
            </a:r>
            <a:r>
              <a:rPr lang="fi-FI" sz="1600" dirty="0"/>
              <a:t> version)</a:t>
            </a:r>
          </a:p>
          <a:p>
            <a:pPr marL="285750" indent="-285750">
              <a:buFont typeface="Arial" panose="020B0604020202020204" pitchFamily="34" charset="0"/>
              <a:buChar char="•"/>
            </a:pPr>
            <a:r>
              <a:rPr lang="fi-FI" sz="1600" dirty="0" err="1"/>
              <a:t>Events</a:t>
            </a:r>
            <a:r>
              <a:rPr lang="fi-FI" sz="1600" dirty="0"/>
              <a:t> </a:t>
            </a:r>
            <a:r>
              <a:rPr lang="fi-FI" sz="1600" dirty="0" err="1"/>
              <a:t>are</a:t>
            </a:r>
            <a:r>
              <a:rPr lang="fi-FI" sz="1600" dirty="0"/>
              <a:t> </a:t>
            </a:r>
            <a:r>
              <a:rPr lang="fi-FI" sz="1600" dirty="0" err="1"/>
              <a:t>collected</a:t>
            </a:r>
            <a:r>
              <a:rPr lang="fi-FI" sz="1600" dirty="0"/>
              <a:t> (</a:t>
            </a:r>
            <a:r>
              <a:rPr lang="fi-FI" sz="1600" dirty="0" err="1"/>
              <a:t>history</a:t>
            </a:r>
            <a:r>
              <a:rPr lang="fi-FI" sz="1600" dirty="0"/>
              <a:t>)</a:t>
            </a:r>
          </a:p>
        </p:txBody>
      </p:sp>
    </p:spTree>
    <p:extLst>
      <p:ext uri="{BB962C8B-B14F-4D97-AF65-F5344CB8AC3E}">
        <p14:creationId xmlns:p14="http://schemas.microsoft.com/office/powerpoint/2010/main" val="2142090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Confidence Level</a:t>
            </a:r>
            <a:endParaRPr lang="en-US" sz="4800" kern="1200" dirty="0">
              <a:solidFill>
                <a:schemeClr val="bg1"/>
              </a:solidFill>
              <a:latin typeface="+mj-lt"/>
              <a:ea typeface="+mj-ea"/>
              <a:cs typeface="+mj-cs"/>
            </a:endParaRPr>
          </a:p>
        </p:txBody>
      </p:sp>
      <p:sp>
        <p:nvSpPr>
          <p:cNvPr id="4" name="Tekstiruutu 3">
            <a:extLst>
              <a:ext uri="{FF2B5EF4-FFF2-40B4-BE49-F238E27FC236}">
                <a16:creationId xmlns:a16="http://schemas.microsoft.com/office/drawing/2014/main" id="{E36EDCFD-3915-43A1-A86F-E6CD64EDFE11}"/>
              </a:ext>
            </a:extLst>
          </p:cNvPr>
          <p:cNvSpPr txBox="1"/>
          <p:nvPr/>
        </p:nvSpPr>
        <p:spPr>
          <a:xfrm>
            <a:off x="5122223" y="321177"/>
            <a:ext cx="6058395" cy="523220"/>
          </a:xfrm>
          <a:prstGeom prst="rect">
            <a:avLst/>
          </a:prstGeom>
          <a:noFill/>
        </p:spPr>
        <p:txBody>
          <a:bodyPr wrap="square" rtlCol="0">
            <a:spAutoFit/>
          </a:bodyPr>
          <a:lstStyle/>
          <a:p>
            <a:r>
              <a:rPr lang="fi-FI" sz="1400" dirty="0"/>
              <a:t>SSD Mobilenet </a:t>
            </a:r>
            <a:r>
              <a:rPr lang="fi-FI" sz="1400" dirty="0" err="1"/>
              <a:t>implementation</a:t>
            </a:r>
            <a:r>
              <a:rPr lang="fi-FI" sz="1400" dirty="0"/>
              <a:t>:</a:t>
            </a:r>
            <a:endParaRPr lang="en-GB" sz="1400" dirty="0"/>
          </a:p>
          <a:p>
            <a:r>
              <a:rPr lang="en-GB" sz="1400" dirty="0"/>
              <a:t># extract the confidence (i.e., probability) associated with the prediction</a:t>
            </a:r>
          </a:p>
        </p:txBody>
      </p:sp>
      <p:pic>
        <p:nvPicPr>
          <p:cNvPr id="6" name="Kuva 5">
            <a:extLst>
              <a:ext uri="{FF2B5EF4-FFF2-40B4-BE49-F238E27FC236}">
                <a16:creationId xmlns:a16="http://schemas.microsoft.com/office/drawing/2014/main" id="{C71374B1-2F93-4CBA-A773-17A4EB11DD98}"/>
              </a:ext>
            </a:extLst>
          </p:cNvPr>
          <p:cNvPicPr>
            <a:picLocks noChangeAspect="1"/>
          </p:cNvPicPr>
          <p:nvPr/>
        </p:nvPicPr>
        <p:blipFill>
          <a:blip r:embed="rId2"/>
          <a:stretch>
            <a:fillRect/>
          </a:stretch>
        </p:blipFill>
        <p:spPr>
          <a:xfrm>
            <a:off x="5080659" y="1593273"/>
            <a:ext cx="4769922" cy="2608219"/>
          </a:xfrm>
          <a:prstGeom prst="rect">
            <a:avLst/>
          </a:prstGeom>
        </p:spPr>
      </p:pic>
      <p:sp>
        <p:nvSpPr>
          <p:cNvPr id="7" name="Tekstiruutu 6">
            <a:extLst>
              <a:ext uri="{FF2B5EF4-FFF2-40B4-BE49-F238E27FC236}">
                <a16:creationId xmlns:a16="http://schemas.microsoft.com/office/drawing/2014/main" id="{0ED21B02-BB80-47F8-B5AD-87FD768A5F87}"/>
              </a:ext>
            </a:extLst>
          </p:cNvPr>
          <p:cNvSpPr txBox="1"/>
          <p:nvPr/>
        </p:nvSpPr>
        <p:spPr>
          <a:xfrm>
            <a:off x="5021283" y="4895395"/>
            <a:ext cx="5268686" cy="738664"/>
          </a:xfrm>
          <a:prstGeom prst="rect">
            <a:avLst/>
          </a:prstGeom>
          <a:noFill/>
        </p:spPr>
        <p:txBody>
          <a:bodyPr wrap="square" rtlCol="0">
            <a:spAutoFit/>
          </a:bodyPr>
          <a:lstStyle/>
          <a:p>
            <a:r>
              <a:rPr lang="fi-FI" sz="1400" dirty="0" err="1"/>
              <a:t>Good</a:t>
            </a:r>
            <a:r>
              <a:rPr lang="fi-FI" sz="1400" dirty="0"/>
              <a:t> </a:t>
            </a:r>
            <a:r>
              <a:rPr lang="fi-FI" sz="1400" dirty="0" err="1"/>
              <a:t>value</a:t>
            </a:r>
            <a:r>
              <a:rPr lang="fi-FI" sz="1400" dirty="0"/>
              <a:t> for </a:t>
            </a:r>
            <a:r>
              <a:rPr lang="fi-FI" sz="1400" dirty="0" err="1"/>
              <a:t>creating</a:t>
            </a:r>
            <a:r>
              <a:rPr lang="fi-FI" sz="1400" dirty="0"/>
              <a:t> a </a:t>
            </a:r>
            <a:r>
              <a:rPr lang="fi-FI" sz="1400" dirty="0" err="1"/>
              <a:t>new</a:t>
            </a:r>
            <a:r>
              <a:rPr lang="fi-FI" sz="1400" dirty="0"/>
              <a:t> image </a:t>
            </a:r>
            <a:r>
              <a:rPr lang="fi-FI" sz="1400" dirty="0" err="1"/>
              <a:t>object</a:t>
            </a:r>
            <a:r>
              <a:rPr lang="fi-FI" sz="1400" dirty="0"/>
              <a:t> is </a:t>
            </a:r>
            <a:r>
              <a:rPr lang="fi-FI" sz="1400" dirty="0" err="1"/>
              <a:t>between</a:t>
            </a:r>
            <a:r>
              <a:rPr lang="fi-FI" sz="1400" dirty="0"/>
              <a:t> 0.8 and 0.9.</a:t>
            </a:r>
          </a:p>
          <a:p>
            <a:endParaRPr lang="fi-FI" sz="1400" dirty="0"/>
          </a:p>
          <a:p>
            <a:r>
              <a:rPr lang="fi-FI" sz="1400" dirty="0" err="1"/>
              <a:t>The</a:t>
            </a:r>
            <a:r>
              <a:rPr lang="fi-FI" sz="1400" dirty="0"/>
              <a:t> ’</a:t>
            </a:r>
            <a:r>
              <a:rPr lang="fi-FI" sz="1400" dirty="0" err="1"/>
              <a:t>good</a:t>
            </a:r>
            <a:r>
              <a:rPr lang="fi-FI" sz="1400" dirty="0"/>
              <a:t>’ </a:t>
            </a:r>
            <a:r>
              <a:rPr lang="fi-FI" sz="1400" dirty="0" err="1"/>
              <a:t>value</a:t>
            </a:r>
            <a:r>
              <a:rPr lang="fi-FI" sz="1400" dirty="0"/>
              <a:t> </a:t>
            </a:r>
            <a:r>
              <a:rPr lang="fi-FI" sz="1400" dirty="0" err="1"/>
              <a:t>also</a:t>
            </a:r>
            <a:r>
              <a:rPr lang="fi-FI" sz="1400" dirty="0"/>
              <a:t> </a:t>
            </a:r>
            <a:r>
              <a:rPr lang="fi-FI" sz="1400" dirty="0" err="1"/>
              <a:t>depends</a:t>
            </a:r>
            <a:r>
              <a:rPr lang="fi-FI" sz="1400" dirty="0"/>
              <a:t> on </a:t>
            </a:r>
            <a:r>
              <a:rPr lang="fi-FI" sz="1400" dirty="0" err="1"/>
              <a:t>other</a:t>
            </a:r>
            <a:r>
              <a:rPr lang="fi-FI" sz="1400" dirty="0"/>
              <a:t> </a:t>
            </a:r>
            <a:r>
              <a:rPr lang="fi-FI" sz="1400" dirty="0" err="1"/>
              <a:t>hyperparameters</a:t>
            </a:r>
            <a:r>
              <a:rPr lang="fi-FI" sz="1400" dirty="0"/>
              <a:t>.</a:t>
            </a:r>
            <a:endParaRPr lang="en-GB" sz="1400" dirty="0"/>
          </a:p>
        </p:txBody>
      </p:sp>
    </p:spTree>
    <p:extLst>
      <p:ext uri="{BB962C8B-B14F-4D97-AF65-F5344CB8AC3E}">
        <p14:creationId xmlns:p14="http://schemas.microsoft.com/office/powerpoint/2010/main" val="3179273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Confidence Level</a:t>
            </a:r>
            <a:endParaRPr lang="en-US" sz="4800" kern="1200" dirty="0">
              <a:solidFill>
                <a:schemeClr val="bg1"/>
              </a:solidFill>
              <a:latin typeface="+mj-lt"/>
              <a:ea typeface="+mj-ea"/>
              <a:cs typeface="+mj-cs"/>
            </a:endParaRPr>
          </a:p>
        </p:txBody>
      </p:sp>
      <p:pic>
        <p:nvPicPr>
          <p:cNvPr id="2" name="Kuva 1">
            <a:extLst>
              <a:ext uri="{FF2B5EF4-FFF2-40B4-BE49-F238E27FC236}">
                <a16:creationId xmlns:a16="http://schemas.microsoft.com/office/drawing/2014/main" id="{7CE506C0-A0DE-4207-A7C6-607276EE149C}"/>
              </a:ext>
            </a:extLst>
          </p:cNvPr>
          <p:cNvPicPr>
            <a:picLocks noChangeAspect="1"/>
          </p:cNvPicPr>
          <p:nvPr/>
        </p:nvPicPr>
        <p:blipFill>
          <a:blip r:embed="rId2"/>
          <a:stretch>
            <a:fillRect/>
          </a:stretch>
        </p:blipFill>
        <p:spPr>
          <a:xfrm>
            <a:off x="5090551" y="321177"/>
            <a:ext cx="3789793" cy="2126188"/>
          </a:xfrm>
          <a:prstGeom prst="rect">
            <a:avLst/>
          </a:prstGeom>
        </p:spPr>
      </p:pic>
      <p:pic>
        <p:nvPicPr>
          <p:cNvPr id="3" name="Kuva 2">
            <a:extLst>
              <a:ext uri="{FF2B5EF4-FFF2-40B4-BE49-F238E27FC236}">
                <a16:creationId xmlns:a16="http://schemas.microsoft.com/office/drawing/2014/main" id="{984C6D52-983E-4507-A646-5F8D34444B80}"/>
              </a:ext>
            </a:extLst>
          </p:cNvPr>
          <p:cNvPicPr>
            <a:picLocks noChangeAspect="1"/>
          </p:cNvPicPr>
          <p:nvPr/>
        </p:nvPicPr>
        <p:blipFill>
          <a:blip r:embed="rId3"/>
          <a:stretch>
            <a:fillRect/>
          </a:stretch>
        </p:blipFill>
        <p:spPr>
          <a:xfrm>
            <a:off x="5090551" y="2675684"/>
            <a:ext cx="3826809" cy="2601282"/>
          </a:xfrm>
          <a:prstGeom prst="rect">
            <a:avLst/>
          </a:prstGeom>
        </p:spPr>
      </p:pic>
      <p:cxnSp>
        <p:nvCxnSpPr>
          <p:cNvPr id="9" name="Suora yhdysviiva 8">
            <a:extLst>
              <a:ext uri="{FF2B5EF4-FFF2-40B4-BE49-F238E27FC236}">
                <a16:creationId xmlns:a16="http://schemas.microsoft.com/office/drawing/2014/main" id="{CCB50BD9-5839-4BD3-82AB-5EE9D5732E16}"/>
              </a:ext>
            </a:extLst>
          </p:cNvPr>
          <p:cNvCxnSpPr>
            <a:cxnSpLocks/>
          </p:cNvCxnSpPr>
          <p:nvPr/>
        </p:nvCxnSpPr>
        <p:spPr>
          <a:xfrm>
            <a:off x="5090551" y="3313652"/>
            <a:ext cx="389208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Tekstiruutu 9">
            <a:extLst>
              <a:ext uri="{FF2B5EF4-FFF2-40B4-BE49-F238E27FC236}">
                <a16:creationId xmlns:a16="http://schemas.microsoft.com/office/drawing/2014/main" id="{74035977-A5A4-454B-8FAD-3A33A79C9905}"/>
              </a:ext>
            </a:extLst>
          </p:cNvPr>
          <p:cNvSpPr txBox="1"/>
          <p:nvPr/>
        </p:nvSpPr>
        <p:spPr>
          <a:xfrm>
            <a:off x="9006424" y="3976325"/>
            <a:ext cx="1125629" cy="246221"/>
          </a:xfrm>
          <a:prstGeom prst="rect">
            <a:avLst/>
          </a:prstGeom>
          <a:noFill/>
        </p:spPr>
        <p:txBody>
          <a:bodyPr wrap="none" rtlCol="0">
            <a:spAutoFit/>
          </a:bodyPr>
          <a:lstStyle/>
          <a:p>
            <a:r>
              <a:rPr lang="fi-FI" sz="1000" dirty="0"/>
              <a:t>Update (</a:t>
            </a:r>
            <a:r>
              <a:rPr lang="fi-FI" sz="1000" dirty="0" err="1"/>
              <a:t>not</a:t>
            </a:r>
            <a:r>
              <a:rPr lang="fi-FI" sz="1000" dirty="0"/>
              <a:t> </a:t>
            </a:r>
            <a:r>
              <a:rPr lang="fi-FI" sz="1000" dirty="0" err="1"/>
              <a:t>class</a:t>
            </a:r>
            <a:r>
              <a:rPr lang="fi-FI" sz="1000" dirty="0"/>
              <a:t>)</a:t>
            </a:r>
            <a:endParaRPr lang="en-GB" sz="1000" dirty="0"/>
          </a:p>
        </p:txBody>
      </p:sp>
      <p:sp>
        <p:nvSpPr>
          <p:cNvPr id="13" name="Tekstiruutu 12">
            <a:extLst>
              <a:ext uri="{FF2B5EF4-FFF2-40B4-BE49-F238E27FC236}">
                <a16:creationId xmlns:a16="http://schemas.microsoft.com/office/drawing/2014/main" id="{C39E7108-4F7C-414D-A568-C845016518B2}"/>
              </a:ext>
            </a:extLst>
          </p:cNvPr>
          <p:cNvSpPr txBox="1"/>
          <p:nvPr/>
        </p:nvSpPr>
        <p:spPr>
          <a:xfrm>
            <a:off x="9006424" y="2848566"/>
            <a:ext cx="516488" cy="246221"/>
          </a:xfrm>
          <a:prstGeom prst="rect">
            <a:avLst/>
          </a:prstGeom>
          <a:noFill/>
        </p:spPr>
        <p:txBody>
          <a:bodyPr wrap="none" rtlCol="0">
            <a:spAutoFit/>
          </a:bodyPr>
          <a:lstStyle/>
          <a:p>
            <a:r>
              <a:rPr lang="fi-FI" sz="1000" dirty="0" err="1"/>
              <a:t>create</a:t>
            </a:r>
            <a:endParaRPr lang="en-GB" sz="1000" dirty="0"/>
          </a:p>
        </p:txBody>
      </p:sp>
      <p:sp>
        <p:nvSpPr>
          <p:cNvPr id="4" name="Tekstiruutu 3">
            <a:extLst>
              <a:ext uri="{FF2B5EF4-FFF2-40B4-BE49-F238E27FC236}">
                <a16:creationId xmlns:a16="http://schemas.microsoft.com/office/drawing/2014/main" id="{AC18CE48-DBDC-4D7E-AD81-0D9C399BBEF7}"/>
              </a:ext>
            </a:extLst>
          </p:cNvPr>
          <p:cNvSpPr txBox="1"/>
          <p:nvPr/>
        </p:nvSpPr>
        <p:spPr>
          <a:xfrm>
            <a:off x="5090551" y="5576380"/>
            <a:ext cx="6319487" cy="830997"/>
          </a:xfrm>
          <a:prstGeom prst="rect">
            <a:avLst/>
          </a:prstGeom>
          <a:noFill/>
        </p:spPr>
        <p:txBody>
          <a:bodyPr wrap="none" rtlCol="0">
            <a:spAutoFit/>
          </a:bodyPr>
          <a:lstStyle/>
          <a:p>
            <a:r>
              <a:rPr lang="fi-FI" sz="1600" dirty="0" err="1"/>
              <a:t>Different</a:t>
            </a:r>
            <a:r>
              <a:rPr lang="fi-FI" sz="1600" dirty="0"/>
              <a:t> </a:t>
            </a:r>
            <a:r>
              <a:rPr lang="fi-FI" sz="1600" dirty="0" err="1"/>
              <a:t>levels</a:t>
            </a:r>
            <a:r>
              <a:rPr lang="fi-FI" sz="1600" dirty="0"/>
              <a:t> for </a:t>
            </a:r>
            <a:r>
              <a:rPr lang="fi-FI" sz="1600" dirty="0" err="1"/>
              <a:t>creating</a:t>
            </a:r>
            <a:r>
              <a:rPr lang="fi-FI" sz="1600" dirty="0"/>
              <a:t> and </a:t>
            </a:r>
            <a:r>
              <a:rPr lang="fi-FI" sz="1600" dirty="0" err="1"/>
              <a:t>updating</a:t>
            </a:r>
            <a:r>
              <a:rPr lang="fi-FI" sz="1600" dirty="0"/>
              <a:t> image </a:t>
            </a:r>
            <a:r>
              <a:rPr lang="fi-FI" sz="1600" dirty="0" err="1"/>
              <a:t>object</a:t>
            </a:r>
            <a:r>
              <a:rPr lang="fi-FI" sz="1600" dirty="0"/>
              <a:t>. </a:t>
            </a:r>
            <a:r>
              <a:rPr lang="fi-FI" sz="1600" dirty="0" err="1"/>
              <a:t>Hyperparameters</a:t>
            </a:r>
            <a:r>
              <a:rPr lang="fi-FI" sz="1600" dirty="0"/>
              <a:t>:</a:t>
            </a:r>
          </a:p>
          <a:p>
            <a:pPr marL="285750" indent="-285750">
              <a:buFont typeface="Arial" panose="020B0604020202020204" pitchFamily="34" charset="0"/>
              <a:buChar char="•"/>
            </a:pPr>
            <a:r>
              <a:rPr lang="fi-FI" sz="1600" dirty="0"/>
              <a:t>CONFIDENCE_LEVEL_CREATE (0.8)</a:t>
            </a:r>
          </a:p>
          <a:p>
            <a:pPr marL="285750" indent="-285750">
              <a:buFont typeface="Arial" panose="020B0604020202020204" pitchFamily="34" charset="0"/>
              <a:buChar char="•"/>
            </a:pPr>
            <a:r>
              <a:rPr lang="fi-FI" sz="1600" dirty="0"/>
              <a:t>CONFIDENCE_LEVEL_UPDATE (0.4)</a:t>
            </a:r>
          </a:p>
        </p:txBody>
      </p:sp>
      <p:sp>
        <p:nvSpPr>
          <p:cNvPr id="6" name="Tekstiruutu 5">
            <a:extLst>
              <a:ext uri="{FF2B5EF4-FFF2-40B4-BE49-F238E27FC236}">
                <a16:creationId xmlns:a16="http://schemas.microsoft.com/office/drawing/2014/main" id="{85D17DDE-BA94-4838-8EFC-919B15460063}"/>
              </a:ext>
            </a:extLst>
          </p:cNvPr>
          <p:cNvSpPr txBox="1"/>
          <p:nvPr/>
        </p:nvSpPr>
        <p:spPr>
          <a:xfrm>
            <a:off x="9079837" y="1175522"/>
            <a:ext cx="2089098" cy="276999"/>
          </a:xfrm>
          <a:prstGeom prst="rect">
            <a:avLst/>
          </a:prstGeom>
          <a:noFill/>
        </p:spPr>
        <p:txBody>
          <a:bodyPr wrap="none" rtlCol="0">
            <a:spAutoFit/>
          </a:bodyPr>
          <a:lstStyle/>
          <a:p>
            <a:r>
              <a:rPr lang="fi-FI" sz="1200" dirty="0" err="1"/>
              <a:t>Confidence</a:t>
            </a:r>
            <a:r>
              <a:rPr lang="fi-FI" sz="1200" dirty="0"/>
              <a:t> </a:t>
            </a:r>
            <a:r>
              <a:rPr lang="fi-FI" sz="1200" dirty="0" err="1"/>
              <a:t>level</a:t>
            </a:r>
            <a:r>
              <a:rPr lang="fi-FI" sz="1200" dirty="0"/>
              <a:t> </a:t>
            </a:r>
            <a:r>
              <a:rPr lang="fi-FI" sz="1200" dirty="0" err="1"/>
              <a:t>has</a:t>
            </a:r>
            <a:r>
              <a:rPr lang="fi-FI" sz="1200" dirty="0"/>
              <a:t> </a:t>
            </a:r>
            <a:r>
              <a:rPr lang="fi-FI" sz="1200" dirty="0" err="1"/>
              <a:t>dynamics</a:t>
            </a:r>
            <a:endParaRPr lang="en-GB" sz="1200" dirty="0"/>
          </a:p>
        </p:txBody>
      </p:sp>
      <p:cxnSp>
        <p:nvCxnSpPr>
          <p:cNvPr id="12" name="Suora yhdysviiva 11">
            <a:extLst>
              <a:ext uri="{FF2B5EF4-FFF2-40B4-BE49-F238E27FC236}">
                <a16:creationId xmlns:a16="http://schemas.microsoft.com/office/drawing/2014/main" id="{6D310BD6-163C-45CA-AB6A-6584DBE3AFB9}"/>
              </a:ext>
            </a:extLst>
          </p:cNvPr>
          <p:cNvCxnSpPr>
            <a:cxnSpLocks/>
          </p:cNvCxnSpPr>
          <p:nvPr/>
        </p:nvCxnSpPr>
        <p:spPr>
          <a:xfrm>
            <a:off x="5094333" y="4564521"/>
            <a:ext cx="389208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kstiruutu 13">
            <a:extLst>
              <a:ext uri="{FF2B5EF4-FFF2-40B4-BE49-F238E27FC236}">
                <a16:creationId xmlns:a16="http://schemas.microsoft.com/office/drawing/2014/main" id="{76182388-65A5-495B-9E99-FAD589698BA5}"/>
              </a:ext>
            </a:extLst>
          </p:cNvPr>
          <p:cNvSpPr txBox="1"/>
          <p:nvPr/>
        </p:nvSpPr>
        <p:spPr>
          <a:xfrm>
            <a:off x="9005623" y="4703471"/>
            <a:ext cx="518091" cy="246221"/>
          </a:xfrm>
          <a:prstGeom prst="rect">
            <a:avLst/>
          </a:prstGeom>
          <a:noFill/>
        </p:spPr>
        <p:txBody>
          <a:bodyPr wrap="none" rtlCol="0">
            <a:spAutoFit/>
          </a:bodyPr>
          <a:lstStyle/>
          <a:p>
            <a:r>
              <a:rPr lang="fi-FI" sz="1000" dirty="0" err="1"/>
              <a:t>ignore</a:t>
            </a:r>
            <a:endParaRPr lang="en-GB" sz="1000" dirty="0"/>
          </a:p>
        </p:txBody>
      </p:sp>
    </p:spTree>
    <p:extLst>
      <p:ext uri="{BB962C8B-B14F-4D97-AF65-F5344CB8AC3E}">
        <p14:creationId xmlns:p14="http://schemas.microsoft.com/office/powerpoint/2010/main" val="4094528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Confidence Level</a:t>
            </a:r>
            <a:endParaRPr lang="en-US" sz="4800" kern="1200" dirty="0">
              <a:solidFill>
                <a:schemeClr val="bg1"/>
              </a:solidFill>
              <a:latin typeface="+mj-lt"/>
              <a:ea typeface="+mj-ea"/>
              <a:cs typeface="+mj-cs"/>
            </a:endParaRPr>
          </a:p>
        </p:txBody>
      </p:sp>
      <p:pic>
        <p:nvPicPr>
          <p:cNvPr id="4" name="Kuva 3">
            <a:extLst>
              <a:ext uri="{FF2B5EF4-FFF2-40B4-BE49-F238E27FC236}">
                <a16:creationId xmlns:a16="http://schemas.microsoft.com/office/drawing/2014/main" id="{1BEC50EC-B31C-4A63-A31C-34584A8746A6}"/>
              </a:ext>
            </a:extLst>
          </p:cNvPr>
          <p:cNvPicPr>
            <a:picLocks noChangeAspect="1"/>
          </p:cNvPicPr>
          <p:nvPr/>
        </p:nvPicPr>
        <p:blipFill>
          <a:blip r:embed="rId2"/>
          <a:stretch>
            <a:fillRect/>
          </a:stretch>
        </p:blipFill>
        <p:spPr>
          <a:xfrm>
            <a:off x="10000308" y="398596"/>
            <a:ext cx="1036011" cy="1927328"/>
          </a:xfrm>
          <a:prstGeom prst="rect">
            <a:avLst/>
          </a:prstGeom>
        </p:spPr>
      </p:pic>
      <p:cxnSp>
        <p:nvCxnSpPr>
          <p:cNvPr id="9" name="Suora yhdysviiva 8">
            <a:extLst>
              <a:ext uri="{FF2B5EF4-FFF2-40B4-BE49-F238E27FC236}">
                <a16:creationId xmlns:a16="http://schemas.microsoft.com/office/drawing/2014/main" id="{CCB50BD9-5839-4BD3-82AB-5EE9D5732E16}"/>
              </a:ext>
            </a:extLst>
          </p:cNvPr>
          <p:cNvCxnSpPr>
            <a:cxnSpLocks/>
          </p:cNvCxnSpPr>
          <p:nvPr/>
        </p:nvCxnSpPr>
        <p:spPr>
          <a:xfrm>
            <a:off x="9863667" y="950469"/>
            <a:ext cx="1340701"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pic>
        <p:nvPicPr>
          <p:cNvPr id="6" name="Kuva 5">
            <a:extLst>
              <a:ext uri="{FF2B5EF4-FFF2-40B4-BE49-F238E27FC236}">
                <a16:creationId xmlns:a16="http://schemas.microsoft.com/office/drawing/2014/main" id="{B32F5735-D357-4D9E-A6BA-B197ADFB5C82}"/>
              </a:ext>
            </a:extLst>
          </p:cNvPr>
          <p:cNvPicPr>
            <a:picLocks noChangeAspect="1"/>
          </p:cNvPicPr>
          <p:nvPr/>
        </p:nvPicPr>
        <p:blipFill>
          <a:blip r:embed="rId3"/>
          <a:stretch>
            <a:fillRect/>
          </a:stretch>
        </p:blipFill>
        <p:spPr>
          <a:xfrm>
            <a:off x="5190564" y="266329"/>
            <a:ext cx="3885973" cy="2191863"/>
          </a:xfrm>
          <a:prstGeom prst="rect">
            <a:avLst/>
          </a:prstGeom>
        </p:spPr>
      </p:pic>
      <p:cxnSp>
        <p:nvCxnSpPr>
          <p:cNvPr id="8" name="Suora nuoliyhdysviiva 7">
            <a:extLst>
              <a:ext uri="{FF2B5EF4-FFF2-40B4-BE49-F238E27FC236}">
                <a16:creationId xmlns:a16="http://schemas.microsoft.com/office/drawing/2014/main" id="{ABDDF46C-A146-4BEB-83E4-1E1AA18A7DF3}"/>
              </a:ext>
            </a:extLst>
          </p:cNvPr>
          <p:cNvCxnSpPr>
            <a:cxnSpLocks/>
          </p:cNvCxnSpPr>
          <p:nvPr/>
        </p:nvCxnSpPr>
        <p:spPr>
          <a:xfrm flipH="1" flipV="1">
            <a:off x="7338951" y="1061330"/>
            <a:ext cx="1953492" cy="24622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pic>
        <p:nvPicPr>
          <p:cNvPr id="14" name="Kuva 13">
            <a:extLst>
              <a:ext uri="{FF2B5EF4-FFF2-40B4-BE49-F238E27FC236}">
                <a16:creationId xmlns:a16="http://schemas.microsoft.com/office/drawing/2014/main" id="{0AF68B77-9DA2-49FF-A5D6-5DD16753698E}"/>
              </a:ext>
            </a:extLst>
          </p:cNvPr>
          <p:cNvPicPr>
            <a:picLocks noChangeAspect="1"/>
          </p:cNvPicPr>
          <p:nvPr/>
        </p:nvPicPr>
        <p:blipFill>
          <a:blip r:embed="rId4"/>
          <a:stretch>
            <a:fillRect/>
          </a:stretch>
        </p:blipFill>
        <p:spPr>
          <a:xfrm>
            <a:off x="5190564" y="3434288"/>
            <a:ext cx="3886870" cy="2174534"/>
          </a:xfrm>
          <a:prstGeom prst="rect">
            <a:avLst/>
          </a:prstGeom>
        </p:spPr>
      </p:pic>
      <p:pic>
        <p:nvPicPr>
          <p:cNvPr id="15" name="Kuva 14">
            <a:extLst>
              <a:ext uri="{FF2B5EF4-FFF2-40B4-BE49-F238E27FC236}">
                <a16:creationId xmlns:a16="http://schemas.microsoft.com/office/drawing/2014/main" id="{AA72E819-B61A-42C7-B859-0BA660F7D0A2}"/>
              </a:ext>
            </a:extLst>
          </p:cNvPr>
          <p:cNvPicPr>
            <a:picLocks noChangeAspect="1"/>
          </p:cNvPicPr>
          <p:nvPr/>
        </p:nvPicPr>
        <p:blipFill>
          <a:blip r:embed="rId5"/>
          <a:stretch>
            <a:fillRect/>
          </a:stretch>
        </p:blipFill>
        <p:spPr>
          <a:xfrm>
            <a:off x="9333096" y="3618464"/>
            <a:ext cx="2599212" cy="1736359"/>
          </a:xfrm>
          <a:prstGeom prst="rect">
            <a:avLst/>
          </a:prstGeom>
        </p:spPr>
      </p:pic>
      <p:cxnSp>
        <p:nvCxnSpPr>
          <p:cNvPr id="16" name="Suora yhdysviiva 15">
            <a:extLst>
              <a:ext uri="{FF2B5EF4-FFF2-40B4-BE49-F238E27FC236}">
                <a16:creationId xmlns:a16="http://schemas.microsoft.com/office/drawing/2014/main" id="{456E1A11-5C84-4EE4-A36E-62F7EF44C1DB}"/>
              </a:ext>
            </a:extLst>
          </p:cNvPr>
          <p:cNvCxnSpPr>
            <a:cxnSpLocks/>
          </p:cNvCxnSpPr>
          <p:nvPr/>
        </p:nvCxnSpPr>
        <p:spPr>
          <a:xfrm>
            <a:off x="9273717" y="4190764"/>
            <a:ext cx="2658591"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Suora yhdysviiva 18">
            <a:extLst>
              <a:ext uri="{FF2B5EF4-FFF2-40B4-BE49-F238E27FC236}">
                <a16:creationId xmlns:a16="http://schemas.microsoft.com/office/drawing/2014/main" id="{FDF3633A-6DAF-49B2-9E57-3E9F98A9D1B9}"/>
              </a:ext>
            </a:extLst>
          </p:cNvPr>
          <p:cNvCxnSpPr>
            <a:cxnSpLocks/>
          </p:cNvCxnSpPr>
          <p:nvPr/>
        </p:nvCxnSpPr>
        <p:spPr>
          <a:xfrm>
            <a:off x="9863667" y="1791638"/>
            <a:ext cx="1340701"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Suora yhdysviiva 19">
            <a:extLst>
              <a:ext uri="{FF2B5EF4-FFF2-40B4-BE49-F238E27FC236}">
                <a16:creationId xmlns:a16="http://schemas.microsoft.com/office/drawing/2014/main" id="{240E5EA5-4465-4923-A6A6-A6A742976930}"/>
              </a:ext>
            </a:extLst>
          </p:cNvPr>
          <p:cNvCxnSpPr>
            <a:cxnSpLocks/>
          </p:cNvCxnSpPr>
          <p:nvPr/>
        </p:nvCxnSpPr>
        <p:spPr>
          <a:xfrm>
            <a:off x="9273717" y="5126935"/>
            <a:ext cx="2658591"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0967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Border </a:t>
            </a:r>
            <a:r>
              <a:rPr lang="en-US" sz="4800" dirty="0" err="1">
                <a:solidFill>
                  <a:schemeClr val="bg1"/>
                </a:solidFill>
                <a:latin typeface="+mj-lt"/>
                <a:ea typeface="+mj-ea"/>
                <a:cs typeface="+mj-cs"/>
              </a:rPr>
              <a:t>Behaviour</a:t>
            </a:r>
            <a:endParaRPr lang="en-US" sz="4800" kern="1200" dirty="0">
              <a:solidFill>
                <a:schemeClr val="bg1"/>
              </a:solidFill>
              <a:latin typeface="+mj-lt"/>
              <a:ea typeface="+mj-ea"/>
              <a:cs typeface="+mj-cs"/>
            </a:endParaRPr>
          </a:p>
        </p:txBody>
      </p:sp>
      <p:pic>
        <p:nvPicPr>
          <p:cNvPr id="2" name="Kuva 1">
            <a:extLst>
              <a:ext uri="{FF2B5EF4-FFF2-40B4-BE49-F238E27FC236}">
                <a16:creationId xmlns:a16="http://schemas.microsoft.com/office/drawing/2014/main" id="{F41F5F0F-A0CF-49E2-B183-BA941B28DE8C}"/>
              </a:ext>
            </a:extLst>
          </p:cNvPr>
          <p:cNvPicPr>
            <a:picLocks noChangeAspect="1"/>
          </p:cNvPicPr>
          <p:nvPr/>
        </p:nvPicPr>
        <p:blipFill>
          <a:blip r:embed="rId2"/>
          <a:stretch>
            <a:fillRect/>
          </a:stretch>
        </p:blipFill>
        <p:spPr>
          <a:xfrm>
            <a:off x="5075984" y="321177"/>
            <a:ext cx="2857781" cy="1431014"/>
          </a:xfrm>
          <a:prstGeom prst="rect">
            <a:avLst/>
          </a:prstGeom>
        </p:spPr>
      </p:pic>
      <p:sp>
        <p:nvSpPr>
          <p:cNvPr id="4" name="Tekstiruutu 3">
            <a:extLst>
              <a:ext uri="{FF2B5EF4-FFF2-40B4-BE49-F238E27FC236}">
                <a16:creationId xmlns:a16="http://schemas.microsoft.com/office/drawing/2014/main" id="{2500EA46-C9E1-4458-AF21-4E6366ADD941}"/>
              </a:ext>
            </a:extLst>
          </p:cNvPr>
          <p:cNvSpPr txBox="1"/>
          <p:nvPr/>
        </p:nvSpPr>
        <p:spPr>
          <a:xfrm>
            <a:off x="4957231" y="1919852"/>
            <a:ext cx="6235263" cy="1323439"/>
          </a:xfrm>
          <a:prstGeom prst="rect">
            <a:avLst/>
          </a:prstGeom>
          <a:noFill/>
        </p:spPr>
        <p:txBody>
          <a:bodyPr wrap="square" rtlCol="0">
            <a:spAutoFit/>
          </a:bodyPr>
          <a:lstStyle/>
          <a:p>
            <a:pPr marL="285750" indent="-285750">
              <a:buFont typeface="Arial" panose="020B0604020202020204" pitchFamily="34" charset="0"/>
              <a:buChar char="•"/>
            </a:pPr>
            <a:r>
              <a:rPr lang="fi-FI" sz="1600" dirty="0" err="1"/>
              <a:t>When</a:t>
            </a:r>
            <a:r>
              <a:rPr lang="fi-FI" sz="1600" dirty="0"/>
              <a:t> </a:t>
            </a:r>
            <a:r>
              <a:rPr lang="fi-FI" sz="1600" dirty="0" err="1"/>
              <a:t>one</a:t>
            </a:r>
            <a:r>
              <a:rPr lang="fi-FI" sz="1600" dirty="0"/>
              <a:t> of </a:t>
            </a:r>
            <a:r>
              <a:rPr lang="fi-FI" sz="1600" dirty="0" err="1"/>
              <a:t>the</a:t>
            </a:r>
            <a:r>
              <a:rPr lang="fi-FI" sz="1600" dirty="0"/>
              <a:t> </a:t>
            </a:r>
            <a:r>
              <a:rPr lang="fi-FI" sz="1600" dirty="0" err="1"/>
              <a:t>corners</a:t>
            </a:r>
            <a:r>
              <a:rPr lang="fi-FI" sz="1600" dirty="0"/>
              <a:t> </a:t>
            </a:r>
            <a:r>
              <a:rPr lang="fi-FI" sz="1600" dirty="0" err="1"/>
              <a:t>approaches</a:t>
            </a:r>
            <a:r>
              <a:rPr lang="fi-FI" sz="1600" dirty="0"/>
              <a:t> image </a:t>
            </a:r>
            <a:r>
              <a:rPr lang="fi-FI" sz="1600" dirty="0" err="1"/>
              <a:t>border</a:t>
            </a:r>
            <a:r>
              <a:rPr lang="fi-FI" sz="1600" dirty="0"/>
              <a:t>, </a:t>
            </a:r>
            <a:r>
              <a:rPr lang="fi-FI" sz="1600" dirty="0" err="1"/>
              <a:t>the</a:t>
            </a:r>
            <a:r>
              <a:rPr lang="fi-FI" sz="1600" dirty="0"/>
              <a:t> image </a:t>
            </a:r>
            <a:r>
              <a:rPr lang="fi-FI" sz="1600" dirty="0" err="1"/>
              <a:t>object</a:t>
            </a:r>
            <a:r>
              <a:rPr lang="fi-FI" sz="1600" dirty="0"/>
              <a:t> is </a:t>
            </a:r>
            <a:r>
              <a:rPr lang="fi-FI" sz="1600" dirty="0" err="1"/>
              <a:t>removed</a:t>
            </a:r>
            <a:endParaRPr lang="fi-FI" sz="1600" dirty="0"/>
          </a:p>
          <a:p>
            <a:pPr marL="285750" indent="-285750">
              <a:buFont typeface="Arial" panose="020B0604020202020204" pitchFamily="34" charset="0"/>
              <a:buChar char="•"/>
            </a:pPr>
            <a:r>
              <a:rPr lang="fi-FI" sz="1600" dirty="0"/>
              <a:t>Image </a:t>
            </a:r>
            <a:r>
              <a:rPr lang="fi-FI" sz="1600" dirty="0" err="1"/>
              <a:t>object</a:t>
            </a:r>
            <a:r>
              <a:rPr lang="fi-FI" sz="1600" dirty="0"/>
              <a:t> is </a:t>
            </a:r>
            <a:r>
              <a:rPr lang="fi-FI" sz="1600" dirty="0" err="1"/>
              <a:t>not</a:t>
            </a:r>
            <a:r>
              <a:rPr lang="fi-FI" sz="1600" dirty="0"/>
              <a:t> </a:t>
            </a:r>
            <a:r>
              <a:rPr lang="fi-FI" sz="1600" dirty="0" err="1"/>
              <a:t>created</a:t>
            </a:r>
            <a:r>
              <a:rPr lang="fi-FI" sz="1600" dirty="0"/>
              <a:t> </a:t>
            </a:r>
            <a:r>
              <a:rPr lang="fi-FI" sz="1600" dirty="0" err="1"/>
              <a:t>if</a:t>
            </a:r>
            <a:r>
              <a:rPr lang="fi-FI" sz="1600" dirty="0"/>
              <a:t> </a:t>
            </a:r>
            <a:r>
              <a:rPr lang="fi-FI" sz="1600" dirty="0" err="1"/>
              <a:t>one</a:t>
            </a:r>
            <a:r>
              <a:rPr lang="fi-FI" sz="1600" dirty="0"/>
              <a:t> of </a:t>
            </a:r>
            <a:r>
              <a:rPr lang="fi-FI" sz="1600" dirty="0" err="1"/>
              <a:t>the</a:t>
            </a:r>
            <a:r>
              <a:rPr lang="fi-FI" sz="1600" dirty="0"/>
              <a:t> </a:t>
            </a:r>
            <a:r>
              <a:rPr lang="fi-FI" sz="1600" dirty="0" err="1"/>
              <a:t>corners</a:t>
            </a:r>
            <a:r>
              <a:rPr lang="fi-FI" sz="1600" dirty="0"/>
              <a:t> is in </a:t>
            </a:r>
            <a:r>
              <a:rPr lang="fi-FI" sz="1600" dirty="0" err="1"/>
              <a:t>the</a:t>
            </a:r>
            <a:r>
              <a:rPr lang="fi-FI" sz="1600" dirty="0"/>
              <a:t> </a:t>
            </a:r>
            <a:r>
              <a:rPr lang="fi-FI" sz="1600" dirty="0" err="1"/>
              <a:t>border</a:t>
            </a:r>
            <a:r>
              <a:rPr lang="fi-FI" sz="1600" dirty="0"/>
              <a:t> </a:t>
            </a:r>
            <a:r>
              <a:rPr lang="fi-FI" sz="1600" dirty="0" err="1"/>
              <a:t>area</a:t>
            </a:r>
            <a:endParaRPr lang="fi-FI" sz="1600" dirty="0"/>
          </a:p>
          <a:p>
            <a:pPr marL="285750" indent="-285750">
              <a:buFont typeface="Arial" panose="020B0604020202020204" pitchFamily="34" charset="0"/>
              <a:buChar char="•"/>
            </a:pPr>
            <a:r>
              <a:rPr lang="fi-FI" sz="1600" dirty="0" err="1"/>
              <a:t>The</a:t>
            </a:r>
            <a:r>
              <a:rPr lang="fi-FI" sz="1600" dirty="0"/>
              <a:t> </a:t>
            </a:r>
            <a:r>
              <a:rPr lang="fi-FI" sz="1600" dirty="0" err="1"/>
              <a:t>corresponding</a:t>
            </a:r>
            <a:r>
              <a:rPr lang="fi-FI" sz="1600" dirty="0"/>
              <a:t> </a:t>
            </a:r>
            <a:r>
              <a:rPr lang="fi-FI" sz="1600" dirty="0" err="1"/>
              <a:t>world</a:t>
            </a:r>
            <a:r>
              <a:rPr lang="fi-FI" sz="1600" dirty="0"/>
              <a:t> </a:t>
            </a:r>
            <a:r>
              <a:rPr lang="fi-FI" sz="1600" dirty="0" err="1"/>
              <a:t>object</a:t>
            </a:r>
            <a:r>
              <a:rPr lang="fi-FI" sz="1600" dirty="0"/>
              <a:t> </a:t>
            </a:r>
            <a:r>
              <a:rPr lang="fi-FI" sz="1600" dirty="0" err="1"/>
              <a:t>continues</a:t>
            </a:r>
            <a:r>
              <a:rPr lang="fi-FI" sz="1600" dirty="0"/>
              <a:t> to live in 3d </a:t>
            </a:r>
            <a:r>
              <a:rPr lang="fi-FI" sz="1600" dirty="0" err="1"/>
              <a:t>world</a:t>
            </a:r>
            <a:r>
              <a:rPr lang="fi-FI" sz="1600" dirty="0"/>
              <a:t>, </a:t>
            </a:r>
            <a:r>
              <a:rPr lang="fi-FI" sz="1600" dirty="0" err="1"/>
              <a:t>with</a:t>
            </a:r>
            <a:r>
              <a:rPr lang="fi-FI" sz="1600" dirty="0"/>
              <a:t> </a:t>
            </a:r>
            <a:r>
              <a:rPr lang="fi-FI" sz="1600" dirty="0" err="1"/>
              <a:t>acceleration</a:t>
            </a:r>
            <a:r>
              <a:rPr lang="fi-FI" sz="1600" dirty="0"/>
              <a:t> </a:t>
            </a:r>
            <a:r>
              <a:rPr lang="fi-FI" sz="1600" dirty="0" err="1"/>
              <a:t>fixed</a:t>
            </a:r>
            <a:endParaRPr lang="en-GB" sz="1600" dirty="0"/>
          </a:p>
        </p:txBody>
      </p:sp>
      <p:pic>
        <p:nvPicPr>
          <p:cNvPr id="6" name="Kuva 5">
            <a:extLst>
              <a:ext uri="{FF2B5EF4-FFF2-40B4-BE49-F238E27FC236}">
                <a16:creationId xmlns:a16="http://schemas.microsoft.com/office/drawing/2014/main" id="{55D43813-2D80-46EC-90C5-D101C3CBE547}"/>
              </a:ext>
            </a:extLst>
          </p:cNvPr>
          <p:cNvPicPr>
            <a:picLocks noChangeAspect="1"/>
          </p:cNvPicPr>
          <p:nvPr/>
        </p:nvPicPr>
        <p:blipFill>
          <a:blip r:embed="rId3"/>
          <a:stretch>
            <a:fillRect/>
          </a:stretch>
        </p:blipFill>
        <p:spPr>
          <a:xfrm>
            <a:off x="4881694" y="3410953"/>
            <a:ext cx="2548940" cy="3089776"/>
          </a:xfrm>
          <a:prstGeom prst="rect">
            <a:avLst/>
          </a:prstGeom>
        </p:spPr>
      </p:pic>
      <p:cxnSp>
        <p:nvCxnSpPr>
          <p:cNvPr id="8" name="Suora nuoliyhdysviiva 7">
            <a:extLst>
              <a:ext uri="{FF2B5EF4-FFF2-40B4-BE49-F238E27FC236}">
                <a16:creationId xmlns:a16="http://schemas.microsoft.com/office/drawing/2014/main" id="{7C331FD5-8527-495C-8ED3-8AFF93DEA994}"/>
              </a:ext>
            </a:extLst>
          </p:cNvPr>
          <p:cNvCxnSpPr/>
          <p:nvPr/>
        </p:nvCxnSpPr>
        <p:spPr>
          <a:xfrm flipH="1">
            <a:off x="7819901" y="760021"/>
            <a:ext cx="1039091" cy="8075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kstiruutu 8">
            <a:extLst>
              <a:ext uri="{FF2B5EF4-FFF2-40B4-BE49-F238E27FC236}">
                <a16:creationId xmlns:a16="http://schemas.microsoft.com/office/drawing/2014/main" id="{5AFED2C8-321D-4269-B830-37EFA2B4D650}"/>
              </a:ext>
            </a:extLst>
          </p:cNvPr>
          <p:cNvSpPr txBox="1"/>
          <p:nvPr/>
        </p:nvSpPr>
        <p:spPr>
          <a:xfrm>
            <a:off x="8906494" y="510041"/>
            <a:ext cx="2492157" cy="338554"/>
          </a:xfrm>
          <a:prstGeom prst="rect">
            <a:avLst/>
          </a:prstGeom>
          <a:noFill/>
        </p:spPr>
        <p:txBody>
          <a:bodyPr wrap="none" rtlCol="0">
            <a:spAutoFit/>
          </a:bodyPr>
          <a:lstStyle/>
          <a:p>
            <a:r>
              <a:rPr lang="fi-FI" sz="1600" dirty="0"/>
              <a:t>Box </a:t>
            </a:r>
            <a:r>
              <a:rPr lang="fi-FI" sz="1600" dirty="0" err="1"/>
              <a:t>size</a:t>
            </a:r>
            <a:r>
              <a:rPr lang="fi-FI" sz="1600" dirty="0"/>
              <a:t> and </a:t>
            </a:r>
            <a:r>
              <a:rPr lang="fi-FI" sz="1600" dirty="0" err="1"/>
              <a:t>form</a:t>
            </a:r>
            <a:r>
              <a:rPr lang="fi-FI" sz="1600" dirty="0"/>
              <a:t> </a:t>
            </a:r>
            <a:r>
              <a:rPr lang="fi-FI" sz="1600" dirty="0" err="1"/>
              <a:t>distorded</a:t>
            </a:r>
            <a:endParaRPr lang="en-GB" sz="1600" dirty="0"/>
          </a:p>
        </p:txBody>
      </p:sp>
      <p:sp>
        <p:nvSpPr>
          <p:cNvPr id="12" name="Tekstiruutu 11">
            <a:extLst>
              <a:ext uri="{FF2B5EF4-FFF2-40B4-BE49-F238E27FC236}">
                <a16:creationId xmlns:a16="http://schemas.microsoft.com/office/drawing/2014/main" id="{05D4173B-ECC7-4626-8F9A-1F42F697BD12}"/>
              </a:ext>
            </a:extLst>
          </p:cNvPr>
          <p:cNvSpPr txBox="1"/>
          <p:nvPr/>
        </p:nvSpPr>
        <p:spPr>
          <a:xfrm>
            <a:off x="7908007" y="3678568"/>
            <a:ext cx="4283993" cy="2554545"/>
          </a:xfrm>
          <a:prstGeom prst="rect">
            <a:avLst/>
          </a:prstGeom>
          <a:noFill/>
        </p:spPr>
        <p:txBody>
          <a:bodyPr wrap="none" rtlCol="0">
            <a:spAutoFit/>
          </a:bodyPr>
          <a:lstStyle/>
          <a:p>
            <a:r>
              <a:rPr lang="fi-FI" sz="1600" dirty="0" err="1"/>
              <a:t>Hyperparameter</a:t>
            </a:r>
            <a:r>
              <a:rPr lang="fi-FI" sz="1600" dirty="0"/>
              <a:t> BORDER_WIDTH</a:t>
            </a:r>
          </a:p>
          <a:p>
            <a:endParaRPr lang="fi-FI" sz="1600" dirty="0"/>
          </a:p>
          <a:p>
            <a:r>
              <a:rPr lang="fi-FI" sz="1600" dirty="0" err="1"/>
              <a:t>Condition</a:t>
            </a:r>
            <a:r>
              <a:rPr lang="fi-FI" sz="1600" dirty="0"/>
              <a:t> for </a:t>
            </a:r>
            <a:r>
              <a:rPr lang="fi-FI" sz="1600" dirty="0" err="1"/>
              <a:t>removal</a:t>
            </a:r>
            <a:r>
              <a:rPr lang="fi-FI" sz="1600" dirty="0"/>
              <a:t> &amp; </a:t>
            </a:r>
            <a:r>
              <a:rPr lang="fi-FI" sz="1600" dirty="0" err="1"/>
              <a:t>creation</a:t>
            </a:r>
            <a:r>
              <a:rPr lang="fi-FI" sz="1600" dirty="0"/>
              <a:t> prevention:</a:t>
            </a:r>
          </a:p>
          <a:p>
            <a:pPr lvl="1"/>
            <a:r>
              <a:rPr lang="fi-FI" sz="1600" dirty="0" err="1"/>
              <a:t>x_min</a:t>
            </a:r>
            <a:r>
              <a:rPr lang="fi-FI" sz="1600" dirty="0"/>
              <a:t> &lt; BORDER_WIDTH </a:t>
            </a:r>
            <a:r>
              <a:rPr lang="fi-FI" sz="1600" dirty="0" err="1"/>
              <a:t>or</a:t>
            </a:r>
            <a:r>
              <a:rPr lang="fi-FI" sz="1600" dirty="0"/>
              <a:t> </a:t>
            </a:r>
          </a:p>
          <a:p>
            <a:pPr lvl="1"/>
            <a:r>
              <a:rPr lang="fi-FI" sz="1600" dirty="0" err="1"/>
              <a:t>x_max</a:t>
            </a:r>
            <a:r>
              <a:rPr lang="fi-FI" sz="1600" dirty="0"/>
              <a:t> &gt; </a:t>
            </a:r>
            <a:r>
              <a:rPr lang="fi-FI" sz="1600" dirty="0" err="1"/>
              <a:t>image_width</a:t>
            </a:r>
            <a:r>
              <a:rPr lang="fi-FI" sz="1600" dirty="0"/>
              <a:t> - BORDER_WIDTH </a:t>
            </a:r>
            <a:r>
              <a:rPr lang="fi-FI" sz="1600" dirty="0" err="1"/>
              <a:t>or</a:t>
            </a:r>
            <a:r>
              <a:rPr lang="fi-FI" sz="1600" dirty="0"/>
              <a:t> </a:t>
            </a:r>
          </a:p>
          <a:p>
            <a:pPr lvl="1"/>
            <a:r>
              <a:rPr lang="fi-FI" sz="1600" dirty="0" err="1"/>
              <a:t>y_min</a:t>
            </a:r>
            <a:r>
              <a:rPr lang="fi-FI" sz="1600" dirty="0"/>
              <a:t> &lt; BORDER_WIDTH </a:t>
            </a:r>
            <a:r>
              <a:rPr lang="fi-FI" sz="1600" dirty="0" err="1"/>
              <a:t>or</a:t>
            </a:r>
            <a:r>
              <a:rPr lang="fi-FI" sz="1600" dirty="0"/>
              <a:t> </a:t>
            </a:r>
          </a:p>
          <a:p>
            <a:pPr lvl="1"/>
            <a:r>
              <a:rPr lang="fi-FI" sz="1600" dirty="0" err="1"/>
              <a:t>y_max</a:t>
            </a:r>
            <a:r>
              <a:rPr lang="fi-FI" sz="1600" dirty="0"/>
              <a:t> &gt; </a:t>
            </a:r>
            <a:r>
              <a:rPr lang="fi-FI" sz="1600" dirty="0" err="1"/>
              <a:t>image_height</a:t>
            </a:r>
            <a:r>
              <a:rPr lang="fi-FI" sz="1600" dirty="0"/>
              <a:t> - BORDER_WIDTH</a:t>
            </a:r>
          </a:p>
          <a:p>
            <a:endParaRPr lang="fi-FI" sz="1600" dirty="0"/>
          </a:p>
          <a:p>
            <a:r>
              <a:rPr lang="fi-FI" sz="1600" dirty="0" err="1"/>
              <a:t>All</a:t>
            </a:r>
            <a:r>
              <a:rPr lang="fi-FI" sz="1600" dirty="0"/>
              <a:t> </a:t>
            </a:r>
            <a:r>
              <a:rPr lang="fi-FI" sz="1600" dirty="0" err="1"/>
              <a:t>types</a:t>
            </a:r>
            <a:r>
              <a:rPr lang="fi-FI" sz="1600" dirty="0"/>
              <a:t> of </a:t>
            </a:r>
            <a:r>
              <a:rPr lang="fi-FI" sz="1600" dirty="0" err="1"/>
              <a:t>coordinates</a:t>
            </a:r>
            <a:r>
              <a:rPr lang="fi-FI" sz="1600" dirty="0"/>
              <a:t> </a:t>
            </a:r>
            <a:r>
              <a:rPr lang="fi-FI" sz="1600" dirty="0" err="1"/>
              <a:t>applied</a:t>
            </a:r>
            <a:r>
              <a:rPr lang="fi-FI" sz="1600" dirty="0"/>
              <a:t> (</a:t>
            </a:r>
            <a:r>
              <a:rPr lang="fi-FI" sz="1600" dirty="0" err="1"/>
              <a:t>measured</a:t>
            </a:r>
            <a:r>
              <a:rPr lang="fi-FI" sz="1600" dirty="0"/>
              <a:t>, </a:t>
            </a:r>
          </a:p>
          <a:p>
            <a:r>
              <a:rPr lang="fi-FI" sz="1600" dirty="0" err="1"/>
              <a:t>predicted</a:t>
            </a:r>
            <a:r>
              <a:rPr lang="fi-FI" sz="1600" dirty="0"/>
              <a:t> and </a:t>
            </a:r>
            <a:r>
              <a:rPr lang="fi-FI" sz="1600" dirty="0" err="1"/>
              <a:t>corrected</a:t>
            </a:r>
            <a:r>
              <a:rPr lang="fi-FI" sz="1600" dirty="0"/>
              <a:t>)</a:t>
            </a:r>
          </a:p>
        </p:txBody>
      </p:sp>
    </p:spTree>
    <p:extLst>
      <p:ext uri="{BB962C8B-B14F-4D97-AF65-F5344CB8AC3E}">
        <p14:creationId xmlns:p14="http://schemas.microsoft.com/office/powerpoint/2010/main" val="2711212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kern="1200" dirty="0">
                <a:solidFill>
                  <a:schemeClr val="bg1"/>
                </a:solidFill>
                <a:latin typeface="+mj-lt"/>
                <a:ea typeface="+mj-ea"/>
                <a:cs typeface="+mj-cs"/>
              </a:rPr>
              <a:t>Duplicate </a:t>
            </a:r>
            <a:r>
              <a:rPr lang="en-US" sz="4800" dirty="0">
                <a:solidFill>
                  <a:schemeClr val="bg1"/>
                </a:solidFill>
                <a:latin typeface="+mj-lt"/>
                <a:ea typeface="+mj-ea"/>
                <a:cs typeface="+mj-cs"/>
              </a:rPr>
              <a:t>Prevention</a:t>
            </a:r>
            <a:endParaRPr lang="en-US" sz="4800" kern="1200" dirty="0">
              <a:solidFill>
                <a:schemeClr val="bg1"/>
              </a:solidFill>
              <a:latin typeface="+mj-lt"/>
              <a:ea typeface="+mj-ea"/>
              <a:cs typeface="+mj-cs"/>
            </a:endParaRPr>
          </a:p>
        </p:txBody>
      </p:sp>
      <p:pic>
        <p:nvPicPr>
          <p:cNvPr id="3" name="Kuva 2">
            <a:extLst>
              <a:ext uri="{FF2B5EF4-FFF2-40B4-BE49-F238E27FC236}">
                <a16:creationId xmlns:a16="http://schemas.microsoft.com/office/drawing/2014/main" id="{4E4CE080-0894-49A5-AB58-B206316807A5}"/>
              </a:ext>
            </a:extLst>
          </p:cNvPr>
          <p:cNvPicPr>
            <a:picLocks noChangeAspect="1"/>
          </p:cNvPicPr>
          <p:nvPr/>
        </p:nvPicPr>
        <p:blipFill>
          <a:blip r:embed="rId2"/>
          <a:stretch>
            <a:fillRect/>
          </a:stretch>
        </p:blipFill>
        <p:spPr>
          <a:xfrm>
            <a:off x="4908669" y="304379"/>
            <a:ext cx="6884402" cy="4171902"/>
          </a:xfrm>
          <a:prstGeom prst="rect">
            <a:avLst/>
          </a:prstGeom>
        </p:spPr>
      </p:pic>
      <p:cxnSp>
        <p:nvCxnSpPr>
          <p:cNvPr id="10" name="Suora nuoliyhdysviiva 9">
            <a:extLst>
              <a:ext uri="{FF2B5EF4-FFF2-40B4-BE49-F238E27FC236}">
                <a16:creationId xmlns:a16="http://schemas.microsoft.com/office/drawing/2014/main" id="{C1B51452-826A-4245-8246-50A7ECD48A49}"/>
              </a:ext>
            </a:extLst>
          </p:cNvPr>
          <p:cNvCxnSpPr>
            <a:cxnSpLocks/>
          </p:cNvCxnSpPr>
          <p:nvPr/>
        </p:nvCxnSpPr>
        <p:spPr>
          <a:xfrm flipH="1">
            <a:off x="10954987" y="2783541"/>
            <a:ext cx="1066684" cy="52373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3" name="Kuva 12">
            <a:extLst>
              <a:ext uri="{FF2B5EF4-FFF2-40B4-BE49-F238E27FC236}">
                <a16:creationId xmlns:a16="http://schemas.microsoft.com/office/drawing/2014/main" id="{8F176255-0206-4797-84F6-AD92D71B56E4}"/>
              </a:ext>
            </a:extLst>
          </p:cNvPr>
          <p:cNvPicPr>
            <a:picLocks noChangeAspect="1"/>
          </p:cNvPicPr>
          <p:nvPr/>
        </p:nvPicPr>
        <p:blipFill>
          <a:blip r:embed="rId3"/>
          <a:stretch>
            <a:fillRect/>
          </a:stretch>
        </p:blipFill>
        <p:spPr>
          <a:xfrm>
            <a:off x="4908669" y="4558667"/>
            <a:ext cx="4763783" cy="2012115"/>
          </a:xfrm>
          <a:prstGeom prst="rect">
            <a:avLst/>
          </a:prstGeom>
        </p:spPr>
      </p:pic>
      <p:cxnSp>
        <p:nvCxnSpPr>
          <p:cNvPr id="15" name="Suora nuoliyhdysviiva 14">
            <a:extLst>
              <a:ext uri="{FF2B5EF4-FFF2-40B4-BE49-F238E27FC236}">
                <a16:creationId xmlns:a16="http://schemas.microsoft.com/office/drawing/2014/main" id="{81EB62E0-AB65-4A6E-ABD6-E28FACB73E30}"/>
              </a:ext>
            </a:extLst>
          </p:cNvPr>
          <p:cNvCxnSpPr/>
          <p:nvPr/>
        </p:nvCxnSpPr>
        <p:spPr>
          <a:xfrm flipH="1">
            <a:off x="9108374" y="4916384"/>
            <a:ext cx="134784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uora nuoliyhdysviiva 17">
            <a:extLst>
              <a:ext uri="{FF2B5EF4-FFF2-40B4-BE49-F238E27FC236}">
                <a16:creationId xmlns:a16="http://schemas.microsoft.com/office/drawing/2014/main" id="{AC2213FF-46E8-4855-A318-920B293C567D}"/>
              </a:ext>
            </a:extLst>
          </p:cNvPr>
          <p:cNvCxnSpPr/>
          <p:nvPr/>
        </p:nvCxnSpPr>
        <p:spPr>
          <a:xfrm flipH="1">
            <a:off x="9108374" y="5235039"/>
            <a:ext cx="134784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uora nuoliyhdysviiva 18">
            <a:extLst>
              <a:ext uri="{FF2B5EF4-FFF2-40B4-BE49-F238E27FC236}">
                <a16:creationId xmlns:a16="http://schemas.microsoft.com/office/drawing/2014/main" id="{27BFBE9B-9B3E-4B35-8B54-8E8951638B3C}"/>
              </a:ext>
            </a:extLst>
          </p:cNvPr>
          <p:cNvCxnSpPr/>
          <p:nvPr/>
        </p:nvCxnSpPr>
        <p:spPr>
          <a:xfrm flipH="1">
            <a:off x="9672452" y="5779324"/>
            <a:ext cx="134784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23543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kern="1200" dirty="0">
                <a:solidFill>
                  <a:schemeClr val="bg1"/>
                </a:solidFill>
                <a:latin typeface="+mj-lt"/>
                <a:ea typeface="+mj-ea"/>
                <a:cs typeface="+mj-cs"/>
              </a:rPr>
              <a:t>Duplicate </a:t>
            </a:r>
            <a:r>
              <a:rPr lang="en-US" sz="4800" dirty="0">
                <a:solidFill>
                  <a:schemeClr val="bg1"/>
                </a:solidFill>
                <a:latin typeface="+mj-lt"/>
                <a:ea typeface="+mj-ea"/>
                <a:cs typeface="+mj-cs"/>
              </a:rPr>
              <a:t>Prevention</a:t>
            </a:r>
            <a:endParaRPr lang="en-US" sz="4800" kern="1200" dirty="0">
              <a:solidFill>
                <a:schemeClr val="bg1"/>
              </a:solidFill>
              <a:latin typeface="+mj-lt"/>
              <a:ea typeface="+mj-ea"/>
              <a:cs typeface="+mj-cs"/>
            </a:endParaRPr>
          </a:p>
        </p:txBody>
      </p:sp>
      <p:sp>
        <p:nvSpPr>
          <p:cNvPr id="2" name="Tekstiruutu 1">
            <a:extLst>
              <a:ext uri="{FF2B5EF4-FFF2-40B4-BE49-F238E27FC236}">
                <a16:creationId xmlns:a16="http://schemas.microsoft.com/office/drawing/2014/main" id="{80EA9E88-6B4F-43FB-A9AE-3FD6446935A3}"/>
              </a:ext>
            </a:extLst>
          </p:cNvPr>
          <p:cNvSpPr txBox="1"/>
          <p:nvPr/>
        </p:nvSpPr>
        <p:spPr>
          <a:xfrm>
            <a:off x="5804323" y="2481943"/>
            <a:ext cx="5580823" cy="1477328"/>
          </a:xfrm>
          <a:prstGeom prst="rect">
            <a:avLst/>
          </a:prstGeom>
          <a:noFill/>
        </p:spPr>
        <p:txBody>
          <a:bodyPr wrap="none" rtlCol="0">
            <a:spAutoFit/>
          </a:bodyPr>
          <a:lstStyle/>
          <a:p>
            <a:r>
              <a:rPr lang="fi-FI" dirty="0" err="1"/>
              <a:t>Solution</a:t>
            </a:r>
            <a:r>
              <a:rPr lang="fi-FI" dirty="0"/>
              <a:t>:</a:t>
            </a:r>
          </a:p>
          <a:p>
            <a:pPr marL="285750" indent="-285750">
              <a:buFont typeface="Arial" panose="020B0604020202020204" pitchFamily="34" charset="0"/>
              <a:buChar char="•"/>
            </a:pPr>
            <a:r>
              <a:rPr lang="fi-FI" dirty="0" err="1"/>
              <a:t>Change</a:t>
            </a:r>
            <a:r>
              <a:rPr lang="fi-FI" dirty="0"/>
              <a:t> of </a:t>
            </a:r>
            <a:r>
              <a:rPr lang="fi-FI" dirty="0" err="1"/>
              <a:t>class</a:t>
            </a:r>
            <a:r>
              <a:rPr lang="fi-FI" dirty="0"/>
              <a:t> </a:t>
            </a:r>
            <a:r>
              <a:rPr lang="fi-FI" dirty="0" err="1"/>
              <a:t>not</a:t>
            </a:r>
            <a:r>
              <a:rPr lang="fi-FI" dirty="0"/>
              <a:t> </a:t>
            </a:r>
            <a:r>
              <a:rPr lang="fi-FI" dirty="0" err="1"/>
              <a:t>permitted</a:t>
            </a:r>
            <a:r>
              <a:rPr lang="fi-FI" dirty="0"/>
              <a:t> </a:t>
            </a:r>
            <a:r>
              <a:rPr lang="fi-FI" dirty="0" err="1"/>
              <a:t>or</a:t>
            </a:r>
            <a:r>
              <a:rPr lang="fi-FI" dirty="0"/>
              <a:t> is </a:t>
            </a:r>
            <a:r>
              <a:rPr lang="fi-FI" dirty="0" err="1"/>
              <a:t>heavily</a:t>
            </a:r>
            <a:r>
              <a:rPr lang="fi-FI" dirty="0"/>
              <a:t> </a:t>
            </a:r>
            <a:r>
              <a:rPr lang="fi-FI" dirty="0" err="1"/>
              <a:t>penalized</a:t>
            </a:r>
            <a:br>
              <a:rPr lang="fi-FI" dirty="0"/>
            </a:br>
            <a:r>
              <a:rPr lang="fi-FI" dirty="0"/>
              <a:t> (</a:t>
            </a:r>
            <a:r>
              <a:rPr lang="fi-FI" dirty="0" err="1"/>
              <a:t>large</a:t>
            </a:r>
            <a:r>
              <a:rPr lang="fi-FI" dirty="0"/>
              <a:t> </a:t>
            </a:r>
            <a:r>
              <a:rPr lang="fi-FI" dirty="0" err="1"/>
              <a:t>distance</a:t>
            </a:r>
            <a:r>
              <a:rPr lang="fi-FI" dirty="0"/>
              <a:t>)</a:t>
            </a:r>
          </a:p>
          <a:p>
            <a:pPr marL="285750" indent="-285750">
              <a:buFont typeface="Arial" panose="020B0604020202020204" pitchFamily="34" charset="0"/>
              <a:buChar char="•"/>
            </a:pPr>
            <a:r>
              <a:rPr lang="fi-FI" dirty="0"/>
              <a:t>New image </a:t>
            </a:r>
            <a:r>
              <a:rPr lang="fi-FI" dirty="0" err="1"/>
              <a:t>object</a:t>
            </a:r>
            <a:r>
              <a:rPr lang="fi-FI" dirty="0"/>
              <a:t> is </a:t>
            </a:r>
            <a:r>
              <a:rPr lang="fi-FI" dirty="0" err="1"/>
              <a:t>not</a:t>
            </a:r>
            <a:r>
              <a:rPr lang="fi-FI" dirty="0"/>
              <a:t> </a:t>
            </a:r>
            <a:r>
              <a:rPr lang="fi-FI" dirty="0" err="1"/>
              <a:t>created</a:t>
            </a:r>
            <a:r>
              <a:rPr lang="fi-FI" dirty="0"/>
              <a:t> </a:t>
            </a:r>
            <a:r>
              <a:rPr lang="fi-FI" dirty="0" err="1"/>
              <a:t>if</a:t>
            </a:r>
            <a:r>
              <a:rPr lang="fi-FI" dirty="0"/>
              <a:t> </a:t>
            </a:r>
            <a:r>
              <a:rPr lang="fi-FI" dirty="0" err="1"/>
              <a:t>the</a:t>
            </a:r>
            <a:r>
              <a:rPr lang="fi-FI" dirty="0"/>
              <a:t> </a:t>
            </a:r>
            <a:r>
              <a:rPr lang="fi-FI" dirty="0" err="1"/>
              <a:t>distance</a:t>
            </a:r>
            <a:r>
              <a:rPr lang="fi-FI" dirty="0"/>
              <a:t> is </a:t>
            </a:r>
            <a:r>
              <a:rPr lang="fi-FI" dirty="0" err="1"/>
              <a:t>very</a:t>
            </a:r>
            <a:r>
              <a:rPr lang="fi-FI" dirty="0"/>
              <a:t> </a:t>
            </a:r>
            <a:br>
              <a:rPr lang="fi-FI" dirty="0"/>
            </a:br>
            <a:r>
              <a:rPr lang="fi-FI" dirty="0" err="1"/>
              <a:t>small</a:t>
            </a:r>
            <a:r>
              <a:rPr lang="fi-FI" dirty="0"/>
              <a:t> to </a:t>
            </a:r>
            <a:r>
              <a:rPr lang="fi-FI" dirty="0" err="1"/>
              <a:t>existing</a:t>
            </a:r>
            <a:r>
              <a:rPr lang="fi-FI" dirty="0"/>
              <a:t> image </a:t>
            </a:r>
            <a:r>
              <a:rPr lang="fi-FI" dirty="0" err="1"/>
              <a:t>object</a:t>
            </a:r>
            <a:endParaRPr lang="en-GB" dirty="0"/>
          </a:p>
        </p:txBody>
      </p:sp>
    </p:spTree>
    <p:extLst>
      <p:ext uri="{BB962C8B-B14F-4D97-AF65-F5344CB8AC3E}">
        <p14:creationId xmlns:p14="http://schemas.microsoft.com/office/powerpoint/2010/main" val="11666090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Freeform 14">
            <a:extLst>
              <a:ext uri="{FF2B5EF4-FFF2-40B4-BE49-F238E27FC236}">
                <a16:creationId xmlns:a16="http://schemas.microsoft.com/office/drawing/2014/main" id="{C66F2F30-5DC0-44A0-BFA6-E12F46ED16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9" name="Freeform: Shape 8">
            <a:extLst>
              <a:ext uri="{FF2B5EF4-FFF2-40B4-BE49-F238E27FC236}">
                <a16:creationId xmlns:a16="http://schemas.microsoft.com/office/drawing/2014/main" id="{04DC2037-48A0-4F22-B9D4-8EAEBC780AB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11" name="Freeform 22">
            <a:extLst>
              <a:ext uri="{FF2B5EF4-FFF2-40B4-BE49-F238E27FC236}">
                <a16:creationId xmlns:a16="http://schemas.microsoft.com/office/drawing/2014/main" id="{0006CBFD-ADA0-43D1-9332-9C34CA1C76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21">
            <a:extLst>
              <a:ext uri="{FF2B5EF4-FFF2-40B4-BE49-F238E27FC236}">
                <a16:creationId xmlns:a16="http://schemas.microsoft.com/office/drawing/2014/main" id="{85872F57-7F42-4F97-8391-DDC8D0054C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25">
            <a:extLst>
              <a:ext uri="{FF2B5EF4-FFF2-40B4-BE49-F238E27FC236}">
                <a16:creationId xmlns:a16="http://schemas.microsoft.com/office/drawing/2014/main" id="{2B931666-F28F-45F3-A074-66D2272D580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49E609EE-A375-424B-9FE9-E5C311FC51C5}"/>
              </a:ext>
            </a:extLst>
          </p:cNvPr>
          <p:cNvSpPr>
            <a:spLocks noGrp="1"/>
          </p:cNvSpPr>
          <p:nvPr>
            <p:ph type="ctrTitle"/>
          </p:nvPr>
        </p:nvSpPr>
        <p:spPr>
          <a:xfrm>
            <a:off x="1524000" y="2245809"/>
            <a:ext cx="9144000" cy="1564716"/>
          </a:xfrm>
        </p:spPr>
        <p:txBody>
          <a:bodyPr>
            <a:normAutofit/>
          </a:bodyPr>
          <a:lstStyle/>
          <a:p>
            <a:pPr algn="l"/>
            <a:r>
              <a:rPr lang="fi-FI" sz="4800" dirty="0" err="1"/>
              <a:t>Work</a:t>
            </a:r>
            <a:r>
              <a:rPr lang="fi-FI" sz="4800" dirty="0"/>
              <a:t> in </a:t>
            </a:r>
            <a:r>
              <a:rPr lang="fi-FI" sz="4800" dirty="0" err="1"/>
              <a:t>Progress</a:t>
            </a:r>
            <a:endParaRPr lang="en-GB" sz="4800" dirty="0"/>
          </a:p>
        </p:txBody>
      </p:sp>
    </p:spTree>
    <p:extLst>
      <p:ext uri="{BB962C8B-B14F-4D97-AF65-F5344CB8AC3E}">
        <p14:creationId xmlns:p14="http://schemas.microsoft.com/office/powerpoint/2010/main" val="1118677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Freeform 14">
            <a:extLst>
              <a:ext uri="{FF2B5EF4-FFF2-40B4-BE49-F238E27FC236}">
                <a16:creationId xmlns:a16="http://schemas.microsoft.com/office/drawing/2014/main" id="{C66F2F30-5DC0-44A0-BFA6-E12F46ED16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9" name="Freeform: Shape 8">
            <a:extLst>
              <a:ext uri="{FF2B5EF4-FFF2-40B4-BE49-F238E27FC236}">
                <a16:creationId xmlns:a16="http://schemas.microsoft.com/office/drawing/2014/main" id="{04DC2037-48A0-4F22-B9D4-8EAEBC780AB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11" name="Freeform 22">
            <a:extLst>
              <a:ext uri="{FF2B5EF4-FFF2-40B4-BE49-F238E27FC236}">
                <a16:creationId xmlns:a16="http://schemas.microsoft.com/office/drawing/2014/main" id="{0006CBFD-ADA0-43D1-9332-9C34CA1C76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21">
            <a:extLst>
              <a:ext uri="{FF2B5EF4-FFF2-40B4-BE49-F238E27FC236}">
                <a16:creationId xmlns:a16="http://schemas.microsoft.com/office/drawing/2014/main" id="{85872F57-7F42-4F97-8391-DDC8D0054C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25">
            <a:extLst>
              <a:ext uri="{FF2B5EF4-FFF2-40B4-BE49-F238E27FC236}">
                <a16:creationId xmlns:a16="http://schemas.microsoft.com/office/drawing/2014/main" id="{2B931666-F28F-45F3-A074-66D2272D580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49E609EE-A375-424B-9FE9-E5C311FC51C5}"/>
              </a:ext>
            </a:extLst>
          </p:cNvPr>
          <p:cNvSpPr>
            <a:spLocks noGrp="1"/>
          </p:cNvSpPr>
          <p:nvPr>
            <p:ph type="ctrTitle"/>
          </p:nvPr>
        </p:nvSpPr>
        <p:spPr>
          <a:xfrm>
            <a:off x="1524000" y="2245809"/>
            <a:ext cx="9144000" cy="1564716"/>
          </a:xfrm>
        </p:spPr>
        <p:txBody>
          <a:bodyPr>
            <a:normAutofit/>
          </a:bodyPr>
          <a:lstStyle/>
          <a:p>
            <a:pPr algn="l"/>
            <a:r>
              <a:rPr lang="fi-FI" sz="4800" dirty="0" err="1"/>
              <a:t>Previous</a:t>
            </a:r>
            <a:r>
              <a:rPr lang="fi-FI" sz="4800" dirty="0"/>
              <a:t> Audit 11.1.2018</a:t>
            </a:r>
            <a:endParaRPr lang="en-GB" sz="4800" dirty="0"/>
          </a:p>
        </p:txBody>
      </p:sp>
    </p:spTree>
    <p:extLst>
      <p:ext uri="{BB962C8B-B14F-4D97-AF65-F5344CB8AC3E}">
        <p14:creationId xmlns:p14="http://schemas.microsoft.com/office/powerpoint/2010/main" val="36685676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kern="1200" dirty="0">
                <a:solidFill>
                  <a:schemeClr val="bg1"/>
                </a:solidFill>
                <a:latin typeface="+mj-lt"/>
                <a:ea typeface="+mj-ea"/>
                <a:cs typeface="+mj-cs"/>
              </a:rPr>
              <a:t>Perception</a:t>
            </a:r>
          </a:p>
        </p:txBody>
      </p:sp>
      <p:sp>
        <p:nvSpPr>
          <p:cNvPr id="44" name="Tekstiruutu 43">
            <a:extLst>
              <a:ext uri="{FF2B5EF4-FFF2-40B4-BE49-F238E27FC236}">
                <a16:creationId xmlns:a16="http://schemas.microsoft.com/office/drawing/2014/main" id="{A2FDF6B1-AC81-41A7-9D40-341BFEE80CEF}"/>
              </a:ext>
            </a:extLst>
          </p:cNvPr>
          <p:cNvSpPr txBox="1"/>
          <p:nvPr/>
        </p:nvSpPr>
        <p:spPr>
          <a:xfrm>
            <a:off x="5128665" y="2473105"/>
            <a:ext cx="6561338" cy="1569660"/>
          </a:xfrm>
          <a:prstGeom prst="rect">
            <a:avLst/>
          </a:prstGeom>
          <a:noFill/>
        </p:spPr>
        <p:txBody>
          <a:bodyPr wrap="square" rtlCol="0">
            <a:spAutoFit/>
          </a:bodyPr>
          <a:lstStyle/>
          <a:p>
            <a:r>
              <a:rPr lang="en-GB" sz="1600" dirty="0"/>
              <a:t>“The first step in achieving SA is to perceive the status, attributes, and dynamics of relevant elements in the environment. Thus, Level 1 SA, the most basic level of SA, involves the processes of monitoring, cue detection, and simple recognition, which lead to an awareness of multiple situational elements (objects, events, people, systems, environmental factors) and their current states (locations, conditions, modes, actions).”</a:t>
            </a:r>
          </a:p>
        </p:txBody>
      </p:sp>
    </p:spTree>
    <p:extLst>
      <p:ext uri="{BB962C8B-B14F-4D97-AF65-F5344CB8AC3E}">
        <p14:creationId xmlns:p14="http://schemas.microsoft.com/office/powerpoint/2010/main" val="6066531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Freeform 14">
            <a:extLst>
              <a:ext uri="{FF2B5EF4-FFF2-40B4-BE49-F238E27FC236}">
                <a16:creationId xmlns:a16="http://schemas.microsoft.com/office/drawing/2014/main" id="{C66F2F30-5DC0-44A0-BFA6-E12F46ED16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9" name="Freeform: Shape 8">
            <a:extLst>
              <a:ext uri="{FF2B5EF4-FFF2-40B4-BE49-F238E27FC236}">
                <a16:creationId xmlns:a16="http://schemas.microsoft.com/office/drawing/2014/main" id="{04DC2037-48A0-4F22-B9D4-8EAEBC780AB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11" name="Freeform 22">
            <a:extLst>
              <a:ext uri="{FF2B5EF4-FFF2-40B4-BE49-F238E27FC236}">
                <a16:creationId xmlns:a16="http://schemas.microsoft.com/office/drawing/2014/main" id="{0006CBFD-ADA0-43D1-9332-9C34CA1C76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21">
            <a:extLst>
              <a:ext uri="{FF2B5EF4-FFF2-40B4-BE49-F238E27FC236}">
                <a16:creationId xmlns:a16="http://schemas.microsoft.com/office/drawing/2014/main" id="{85872F57-7F42-4F97-8391-DDC8D0054C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25">
            <a:extLst>
              <a:ext uri="{FF2B5EF4-FFF2-40B4-BE49-F238E27FC236}">
                <a16:creationId xmlns:a16="http://schemas.microsoft.com/office/drawing/2014/main" id="{2B931666-F28F-45F3-A074-66D2272D580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49E609EE-A375-424B-9FE9-E5C311FC51C5}"/>
              </a:ext>
            </a:extLst>
          </p:cNvPr>
          <p:cNvSpPr>
            <a:spLocks noGrp="1"/>
          </p:cNvSpPr>
          <p:nvPr>
            <p:ph type="ctrTitle"/>
          </p:nvPr>
        </p:nvSpPr>
        <p:spPr>
          <a:xfrm>
            <a:off x="1524000" y="2245809"/>
            <a:ext cx="9144000" cy="1564716"/>
          </a:xfrm>
        </p:spPr>
        <p:txBody>
          <a:bodyPr>
            <a:normAutofit/>
          </a:bodyPr>
          <a:lstStyle/>
          <a:p>
            <a:pPr algn="l"/>
            <a:r>
              <a:rPr lang="fi-FI" sz="4800" dirty="0"/>
              <a:t>Next </a:t>
            </a:r>
            <a:r>
              <a:rPr lang="fi-FI" sz="4800" dirty="0" err="1"/>
              <a:t>Steps</a:t>
            </a:r>
            <a:endParaRPr lang="en-GB" sz="4800" dirty="0"/>
          </a:p>
        </p:txBody>
      </p:sp>
    </p:spTree>
    <p:extLst>
      <p:ext uri="{BB962C8B-B14F-4D97-AF65-F5344CB8AC3E}">
        <p14:creationId xmlns:p14="http://schemas.microsoft.com/office/powerpoint/2010/main" val="6822788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kern="1200" dirty="0">
                <a:solidFill>
                  <a:schemeClr val="bg1"/>
                </a:solidFill>
                <a:latin typeface="+mj-lt"/>
                <a:ea typeface="+mj-ea"/>
                <a:cs typeface="+mj-cs"/>
              </a:rPr>
              <a:t>Next </a:t>
            </a:r>
            <a:r>
              <a:rPr lang="en-US" sz="4800" dirty="0">
                <a:solidFill>
                  <a:schemeClr val="bg1"/>
                </a:solidFill>
                <a:latin typeface="+mj-lt"/>
                <a:ea typeface="+mj-ea"/>
                <a:cs typeface="+mj-cs"/>
              </a:rPr>
              <a:t>steps</a:t>
            </a:r>
            <a:endParaRPr lang="en-US" sz="4800" kern="1200" dirty="0">
              <a:solidFill>
                <a:schemeClr val="bg1"/>
              </a:solidFill>
              <a:latin typeface="+mj-lt"/>
              <a:ea typeface="+mj-ea"/>
              <a:cs typeface="+mj-cs"/>
            </a:endParaRPr>
          </a:p>
        </p:txBody>
      </p:sp>
      <p:sp>
        <p:nvSpPr>
          <p:cNvPr id="2" name="Tekstiruutu 1">
            <a:extLst>
              <a:ext uri="{FF2B5EF4-FFF2-40B4-BE49-F238E27FC236}">
                <a16:creationId xmlns:a16="http://schemas.microsoft.com/office/drawing/2014/main" id="{D65D9A76-79B6-4456-A8A1-C4D9F49FD5D1}"/>
              </a:ext>
            </a:extLst>
          </p:cNvPr>
          <p:cNvSpPr txBox="1"/>
          <p:nvPr/>
        </p:nvSpPr>
        <p:spPr>
          <a:xfrm>
            <a:off x="6406100" y="2226367"/>
            <a:ext cx="3308598" cy="1754326"/>
          </a:xfrm>
          <a:prstGeom prst="rect">
            <a:avLst/>
          </a:prstGeom>
          <a:noFill/>
        </p:spPr>
        <p:txBody>
          <a:bodyPr wrap="none" rtlCol="0">
            <a:spAutoFit/>
          </a:bodyPr>
          <a:lstStyle/>
          <a:p>
            <a:r>
              <a:rPr lang="fi-FI" b="1" dirty="0" err="1"/>
              <a:t>Comprehension</a:t>
            </a:r>
            <a:r>
              <a:rPr lang="fi-FI" b="1" dirty="0"/>
              <a:t>:</a:t>
            </a:r>
            <a:br>
              <a:rPr lang="fi-FI" b="1" dirty="0"/>
            </a:br>
            <a:endParaRPr lang="fi-FI" b="1" dirty="0"/>
          </a:p>
          <a:p>
            <a:pPr marL="342900" indent="-342900">
              <a:buFont typeface="+mj-lt"/>
              <a:buAutoNum type="arabicPeriod"/>
            </a:pPr>
            <a:r>
              <a:rPr lang="fi-FI" dirty="0" err="1"/>
              <a:t>Closing</a:t>
            </a:r>
            <a:r>
              <a:rPr lang="fi-FI" dirty="0"/>
              <a:t> </a:t>
            </a:r>
            <a:r>
              <a:rPr lang="fi-FI" dirty="0" err="1"/>
              <a:t>the</a:t>
            </a:r>
            <a:r>
              <a:rPr lang="fi-FI" dirty="0"/>
              <a:t> open </a:t>
            </a:r>
            <a:r>
              <a:rPr lang="fi-FI" dirty="0" err="1"/>
              <a:t>questions</a:t>
            </a:r>
            <a:endParaRPr lang="fi-FI" dirty="0"/>
          </a:p>
          <a:p>
            <a:pPr marL="342900" indent="-342900">
              <a:buFont typeface="+mj-lt"/>
              <a:buAutoNum type="arabicPeriod"/>
            </a:pPr>
            <a:r>
              <a:rPr lang="fi-FI" dirty="0"/>
              <a:t>2d -&gt; 3d </a:t>
            </a:r>
            <a:r>
              <a:rPr lang="fi-FI" dirty="0" err="1"/>
              <a:t>transformation</a:t>
            </a:r>
            <a:endParaRPr lang="fi-FI" dirty="0"/>
          </a:p>
          <a:p>
            <a:pPr marL="342900" indent="-342900">
              <a:buFont typeface="+mj-lt"/>
              <a:buAutoNum type="arabicPeriod"/>
            </a:pPr>
            <a:r>
              <a:rPr lang="fi-FI" dirty="0"/>
              <a:t>World </a:t>
            </a:r>
            <a:r>
              <a:rPr lang="fi-FI" dirty="0" err="1"/>
              <a:t>object</a:t>
            </a:r>
            <a:r>
              <a:rPr lang="fi-FI" dirty="0"/>
              <a:t> </a:t>
            </a:r>
            <a:r>
              <a:rPr lang="fi-FI" dirty="0" err="1"/>
              <a:t>state</a:t>
            </a:r>
            <a:r>
              <a:rPr lang="fi-FI" dirty="0"/>
              <a:t> </a:t>
            </a:r>
            <a:r>
              <a:rPr lang="fi-FI" dirty="0" err="1"/>
              <a:t>estimation</a:t>
            </a:r>
            <a:endParaRPr lang="fi-FI" dirty="0"/>
          </a:p>
          <a:p>
            <a:pPr marL="342900" indent="-342900">
              <a:buFont typeface="+mj-lt"/>
              <a:buAutoNum type="arabicPeriod"/>
            </a:pPr>
            <a:endParaRPr lang="en-GB" dirty="0"/>
          </a:p>
        </p:txBody>
      </p:sp>
    </p:spTree>
    <p:extLst>
      <p:ext uri="{BB962C8B-B14F-4D97-AF65-F5344CB8AC3E}">
        <p14:creationId xmlns:p14="http://schemas.microsoft.com/office/powerpoint/2010/main" val="4306603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Freeform 14">
            <a:extLst>
              <a:ext uri="{FF2B5EF4-FFF2-40B4-BE49-F238E27FC236}">
                <a16:creationId xmlns:a16="http://schemas.microsoft.com/office/drawing/2014/main" id="{C66F2F30-5DC0-44A0-BFA6-E12F46ED16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9" name="Freeform: Shape 8">
            <a:extLst>
              <a:ext uri="{FF2B5EF4-FFF2-40B4-BE49-F238E27FC236}">
                <a16:creationId xmlns:a16="http://schemas.microsoft.com/office/drawing/2014/main" id="{04DC2037-48A0-4F22-B9D4-8EAEBC780AB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11" name="Freeform 22">
            <a:extLst>
              <a:ext uri="{FF2B5EF4-FFF2-40B4-BE49-F238E27FC236}">
                <a16:creationId xmlns:a16="http://schemas.microsoft.com/office/drawing/2014/main" id="{0006CBFD-ADA0-43D1-9332-9C34CA1C76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21">
            <a:extLst>
              <a:ext uri="{FF2B5EF4-FFF2-40B4-BE49-F238E27FC236}">
                <a16:creationId xmlns:a16="http://schemas.microsoft.com/office/drawing/2014/main" id="{85872F57-7F42-4F97-8391-DDC8D0054C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25">
            <a:extLst>
              <a:ext uri="{FF2B5EF4-FFF2-40B4-BE49-F238E27FC236}">
                <a16:creationId xmlns:a16="http://schemas.microsoft.com/office/drawing/2014/main" id="{2B931666-F28F-45F3-A074-66D2272D580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49E609EE-A375-424B-9FE9-E5C311FC51C5}"/>
              </a:ext>
            </a:extLst>
          </p:cNvPr>
          <p:cNvSpPr>
            <a:spLocks noGrp="1"/>
          </p:cNvSpPr>
          <p:nvPr>
            <p:ph type="ctrTitle"/>
          </p:nvPr>
        </p:nvSpPr>
        <p:spPr>
          <a:xfrm>
            <a:off x="1524000" y="2245809"/>
            <a:ext cx="9144000" cy="1564716"/>
          </a:xfrm>
        </p:spPr>
        <p:txBody>
          <a:bodyPr>
            <a:normAutofit/>
          </a:bodyPr>
          <a:lstStyle/>
          <a:p>
            <a:pPr algn="l"/>
            <a:r>
              <a:rPr lang="fi-FI" sz="4800" dirty="0"/>
              <a:t>To </a:t>
            </a:r>
            <a:r>
              <a:rPr lang="fi-FI" sz="4800" dirty="0" err="1"/>
              <a:t>Be</a:t>
            </a:r>
            <a:r>
              <a:rPr lang="fi-FI" sz="4800" dirty="0"/>
              <a:t> </a:t>
            </a:r>
            <a:r>
              <a:rPr lang="fi-FI" sz="4800" dirty="0" err="1"/>
              <a:t>Discussed</a:t>
            </a:r>
            <a:endParaRPr lang="en-GB" sz="4800" dirty="0"/>
          </a:p>
        </p:txBody>
      </p:sp>
    </p:spTree>
    <p:extLst>
      <p:ext uri="{BB962C8B-B14F-4D97-AF65-F5344CB8AC3E}">
        <p14:creationId xmlns:p14="http://schemas.microsoft.com/office/powerpoint/2010/main" val="3341535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Method follow-up</a:t>
            </a:r>
            <a:endParaRPr lang="en-US" sz="4800" kern="1200" dirty="0">
              <a:solidFill>
                <a:schemeClr val="bg1"/>
              </a:solidFill>
              <a:latin typeface="+mj-lt"/>
              <a:ea typeface="+mj-ea"/>
              <a:cs typeface="+mj-cs"/>
            </a:endParaRPr>
          </a:p>
        </p:txBody>
      </p:sp>
      <p:sp>
        <p:nvSpPr>
          <p:cNvPr id="2" name="Tekstiruutu 1">
            <a:extLst>
              <a:ext uri="{FF2B5EF4-FFF2-40B4-BE49-F238E27FC236}">
                <a16:creationId xmlns:a16="http://schemas.microsoft.com/office/drawing/2014/main" id="{6BB30F7A-5F1A-4DE8-836D-D8A2D0BA3F2D}"/>
              </a:ext>
            </a:extLst>
          </p:cNvPr>
          <p:cNvSpPr txBox="1"/>
          <p:nvPr/>
        </p:nvSpPr>
        <p:spPr>
          <a:xfrm>
            <a:off x="5375253" y="2911977"/>
            <a:ext cx="3821752" cy="646331"/>
          </a:xfrm>
          <a:prstGeom prst="rect">
            <a:avLst/>
          </a:prstGeom>
          <a:noFill/>
        </p:spPr>
        <p:txBody>
          <a:bodyPr wrap="none" rtlCol="0">
            <a:spAutoFit/>
          </a:bodyPr>
          <a:lstStyle/>
          <a:p>
            <a:pPr marL="285750" indent="-285750">
              <a:buFont typeface="Arial" panose="020B0604020202020204" pitchFamily="34" charset="0"/>
              <a:buChar char="•"/>
            </a:pPr>
            <a:r>
              <a:rPr lang="fi-FI" dirty="0"/>
              <a:t>Google </a:t>
            </a:r>
            <a:r>
              <a:rPr lang="fi-FI" dirty="0" err="1"/>
              <a:t>search</a:t>
            </a:r>
            <a:r>
              <a:rPr lang="fi-FI" dirty="0"/>
              <a:t> </a:t>
            </a:r>
            <a:r>
              <a:rPr lang="fi-FI" dirty="0" err="1"/>
              <a:t>enough</a:t>
            </a:r>
            <a:r>
              <a:rPr lang="fi-FI" dirty="0"/>
              <a:t>?</a:t>
            </a:r>
          </a:p>
          <a:p>
            <a:pPr marL="285750" indent="-285750">
              <a:buFont typeface="Arial" panose="020B0604020202020204" pitchFamily="34" charset="0"/>
              <a:buChar char="•"/>
            </a:pPr>
            <a:r>
              <a:rPr lang="fi-FI" dirty="0" err="1"/>
              <a:t>Good</a:t>
            </a:r>
            <a:r>
              <a:rPr lang="fi-FI" dirty="0"/>
              <a:t> </a:t>
            </a:r>
            <a:r>
              <a:rPr lang="fi-FI" dirty="0" err="1"/>
              <a:t>way</a:t>
            </a:r>
            <a:r>
              <a:rPr lang="fi-FI" dirty="0"/>
              <a:t> of </a:t>
            </a:r>
            <a:r>
              <a:rPr lang="fi-FI" dirty="0" err="1"/>
              <a:t>following</a:t>
            </a:r>
            <a:r>
              <a:rPr lang="fi-FI" dirty="0"/>
              <a:t> </a:t>
            </a:r>
            <a:r>
              <a:rPr lang="fi-FI" dirty="0" err="1"/>
              <a:t>new</a:t>
            </a:r>
            <a:r>
              <a:rPr lang="fi-FI" dirty="0"/>
              <a:t> </a:t>
            </a:r>
            <a:r>
              <a:rPr lang="fi-FI" dirty="0" err="1"/>
              <a:t>papers</a:t>
            </a:r>
            <a:r>
              <a:rPr lang="fi-FI" dirty="0"/>
              <a:t>?</a:t>
            </a:r>
          </a:p>
        </p:txBody>
      </p:sp>
    </p:spTree>
    <p:extLst>
      <p:ext uri="{BB962C8B-B14F-4D97-AF65-F5344CB8AC3E}">
        <p14:creationId xmlns:p14="http://schemas.microsoft.com/office/powerpoint/2010/main" val="29801592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49E609EE-A375-424B-9FE9-E5C311FC51C5}"/>
              </a:ext>
            </a:extLst>
          </p:cNvPr>
          <p:cNvSpPr>
            <a:spLocks noGrp="1"/>
          </p:cNvSpPr>
          <p:nvPr>
            <p:ph type="ctrTitle"/>
          </p:nvPr>
        </p:nvSpPr>
        <p:spPr/>
        <p:txBody>
          <a:bodyPr/>
          <a:lstStyle/>
          <a:p>
            <a:r>
              <a:rPr lang="fi-FI" dirty="0" err="1"/>
              <a:t>Thank</a:t>
            </a:r>
            <a:r>
              <a:rPr lang="fi-FI" dirty="0"/>
              <a:t> </a:t>
            </a:r>
            <a:r>
              <a:rPr lang="fi-FI" dirty="0" err="1"/>
              <a:t>you</a:t>
            </a:r>
            <a:r>
              <a:rPr lang="fi-FI" dirty="0"/>
              <a:t>!</a:t>
            </a:r>
            <a:endParaRPr lang="en-GB" dirty="0"/>
          </a:p>
        </p:txBody>
      </p:sp>
      <p:sp>
        <p:nvSpPr>
          <p:cNvPr id="3" name="Tekstiruutu 2">
            <a:extLst>
              <a:ext uri="{FF2B5EF4-FFF2-40B4-BE49-F238E27FC236}">
                <a16:creationId xmlns:a16="http://schemas.microsoft.com/office/drawing/2014/main" id="{1506AA38-8F86-4309-9943-7572D6D5FD0A}"/>
              </a:ext>
            </a:extLst>
          </p:cNvPr>
          <p:cNvSpPr txBox="1"/>
          <p:nvPr/>
        </p:nvSpPr>
        <p:spPr>
          <a:xfrm>
            <a:off x="3872287" y="4812307"/>
            <a:ext cx="4089196" cy="923330"/>
          </a:xfrm>
          <a:prstGeom prst="rect">
            <a:avLst/>
          </a:prstGeom>
          <a:noFill/>
        </p:spPr>
        <p:txBody>
          <a:bodyPr wrap="none" rtlCol="0">
            <a:spAutoFit/>
          </a:bodyPr>
          <a:lstStyle/>
          <a:p>
            <a:pPr algn="ctr"/>
            <a:r>
              <a:rPr lang="fi-FI" dirty="0">
                <a:hlinkClick r:id="rId2"/>
              </a:rPr>
              <a:t>lampola@student.tut.fi</a:t>
            </a:r>
            <a:endParaRPr lang="fi-FI" dirty="0"/>
          </a:p>
          <a:p>
            <a:pPr algn="ctr"/>
            <a:r>
              <a:rPr lang="en-GB" dirty="0">
                <a:hlinkClick r:id="rId3"/>
              </a:rPr>
              <a:t>https://github.com/SakariLampola/Thesis</a:t>
            </a:r>
            <a:endParaRPr lang="en-GB" dirty="0"/>
          </a:p>
          <a:p>
            <a:pPr algn="ctr"/>
            <a:endParaRPr lang="en-GB" dirty="0"/>
          </a:p>
        </p:txBody>
      </p:sp>
    </p:spTree>
    <p:extLst>
      <p:ext uri="{BB962C8B-B14F-4D97-AF65-F5344CB8AC3E}">
        <p14:creationId xmlns:p14="http://schemas.microsoft.com/office/powerpoint/2010/main" val="4154642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kern="1200" dirty="0">
                <a:solidFill>
                  <a:schemeClr val="bg1"/>
                </a:solidFill>
                <a:latin typeface="+mj-lt"/>
                <a:ea typeface="+mj-ea"/>
                <a:cs typeface="+mj-cs"/>
              </a:rPr>
              <a:t>Previous Audit</a:t>
            </a:r>
          </a:p>
        </p:txBody>
      </p:sp>
      <p:sp>
        <p:nvSpPr>
          <p:cNvPr id="2" name="Tekstiruutu 1">
            <a:extLst>
              <a:ext uri="{FF2B5EF4-FFF2-40B4-BE49-F238E27FC236}">
                <a16:creationId xmlns:a16="http://schemas.microsoft.com/office/drawing/2014/main" id="{2351A849-7652-496A-8029-F9213A5D2FB4}"/>
              </a:ext>
            </a:extLst>
          </p:cNvPr>
          <p:cNvSpPr txBox="1"/>
          <p:nvPr/>
        </p:nvSpPr>
        <p:spPr>
          <a:xfrm>
            <a:off x="5189516" y="415636"/>
            <a:ext cx="6323611" cy="6247864"/>
          </a:xfrm>
          <a:prstGeom prst="rect">
            <a:avLst/>
          </a:prstGeom>
          <a:noFill/>
        </p:spPr>
        <p:txBody>
          <a:bodyPr wrap="square" rtlCol="0">
            <a:spAutoFit/>
          </a:bodyPr>
          <a:lstStyle/>
          <a:p>
            <a:r>
              <a:rPr lang="fi-FI" sz="1600" dirty="0"/>
              <a:t>Open </a:t>
            </a:r>
            <a:r>
              <a:rPr lang="fi-FI" sz="1600" dirty="0" err="1"/>
              <a:t>questions</a:t>
            </a:r>
            <a:r>
              <a:rPr lang="fi-FI" sz="1600" dirty="0"/>
              <a:t>:</a:t>
            </a:r>
          </a:p>
          <a:p>
            <a:pPr marL="285750" indent="-285750">
              <a:buFont typeface="Arial" panose="020B0604020202020204" pitchFamily="34" charset="0"/>
              <a:buChar char="•"/>
            </a:pPr>
            <a:r>
              <a:rPr lang="fi-FI" sz="1600" dirty="0" err="1"/>
              <a:t>Role</a:t>
            </a:r>
            <a:r>
              <a:rPr lang="fi-FI" sz="1600" dirty="0"/>
              <a:t> of </a:t>
            </a:r>
            <a:r>
              <a:rPr lang="fi-FI" sz="1600" dirty="0" err="1"/>
              <a:t>classical</a:t>
            </a:r>
            <a:r>
              <a:rPr lang="fi-FI" sz="1600" dirty="0"/>
              <a:t> </a:t>
            </a:r>
            <a:r>
              <a:rPr lang="fi-FI" sz="1600" dirty="0" err="1"/>
              <a:t>object</a:t>
            </a:r>
            <a:r>
              <a:rPr lang="fi-FI" sz="1600" dirty="0"/>
              <a:t> </a:t>
            </a:r>
            <a:r>
              <a:rPr lang="fi-FI" sz="1600" dirty="0" err="1"/>
              <a:t>tracking</a:t>
            </a:r>
            <a:r>
              <a:rPr lang="fi-FI" sz="1600" dirty="0"/>
              <a:t> </a:t>
            </a:r>
            <a:r>
              <a:rPr lang="fi-FI" sz="1600" dirty="0" err="1"/>
              <a:t>alrorithms</a:t>
            </a:r>
            <a:r>
              <a:rPr lang="fi-FI" sz="1600" dirty="0"/>
              <a:t>?</a:t>
            </a:r>
          </a:p>
          <a:p>
            <a:pPr marL="285750" indent="-285750">
              <a:buFont typeface="Arial" panose="020B0604020202020204" pitchFamily="34" charset="0"/>
              <a:buChar char="•"/>
            </a:pPr>
            <a:r>
              <a:rPr lang="fi-FI" sz="1600" dirty="0" err="1"/>
              <a:t>What</a:t>
            </a:r>
            <a:r>
              <a:rPr lang="fi-FI" sz="1600" dirty="0"/>
              <a:t> to </a:t>
            </a:r>
            <a:r>
              <a:rPr lang="fi-FI" sz="1600" dirty="0" err="1"/>
              <a:t>do</a:t>
            </a:r>
            <a:r>
              <a:rPr lang="fi-FI" sz="1600" dirty="0"/>
              <a:t> </a:t>
            </a:r>
            <a:r>
              <a:rPr lang="fi-FI" sz="1600" dirty="0" err="1"/>
              <a:t>with</a:t>
            </a:r>
            <a:r>
              <a:rPr lang="fi-FI" sz="1600" dirty="0"/>
              <a:t> </a:t>
            </a:r>
            <a:r>
              <a:rPr lang="fi-FI" sz="1600" dirty="0" err="1"/>
              <a:t>multiple</a:t>
            </a:r>
            <a:r>
              <a:rPr lang="fi-FI" sz="1600" dirty="0"/>
              <a:t> </a:t>
            </a:r>
            <a:r>
              <a:rPr lang="fi-FI" sz="1600" dirty="0" err="1"/>
              <a:t>bounding</a:t>
            </a:r>
            <a:r>
              <a:rPr lang="fi-FI" sz="1600" dirty="0"/>
              <a:t> </a:t>
            </a:r>
            <a:r>
              <a:rPr lang="fi-FI" sz="1600" dirty="0" err="1"/>
              <a:t>boxes</a:t>
            </a:r>
            <a:r>
              <a:rPr lang="fi-FI" sz="1600" dirty="0"/>
              <a:t> </a:t>
            </a:r>
            <a:r>
              <a:rPr lang="fi-FI" sz="1600" dirty="0" err="1"/>
              <a:t>around</a:t>
            </a:r>
            <a:r>
              <a:rPr lang="fi-FI" sz="1600" dirty="0"/>
              <a:t> </a:t>
            </a:r>
            <a:r>
              <a:rPr lang="fi-FI" sz="1600" dirty="0" err="1"/>
              <a:t>one</a:t>
            </a:r>
            <a:r>
              <a:rPr lang="fi-FI" sz="1600" dirty="0"/>
              <a:t> </a:t>
            </a:r>
            <a:r>
              <a:rPr lang="fi-FI" sz="1600" dirty="0" err="1"/>
              <a:t>object</a:t>
            </a:r>
            <a:r>
              <a:rPr lang="fi-FI" sz="1600" dirty="0"/>
              <a:t>?</a:t>
            </a:r>
          </a:p>
          <a:p>
            <a:pPr marL="285750" indent="-285750">
              <a:buFont typeface="Arial" panose="020B0604020202020204" pitchFamily="34" charset="0"/>
              <a:buChar char="•"/>
            </a:pPr>
            <a:r>
              <a:rPr lang="fi-FI" sz="1600" dirty="0" err="1"/>
              <a:t>Appropriate</a:t>
            </a:r>
            <a:r>
              <a:rPr lang="fi-FI" sz="1600" dirty="0"/>
              <a:t> </a:t>
            </a:r>
            <a:r>
              <a:rPr lang="fi-FI" sz="1600" dirty="0" err="1"/>
              <a:t>minimum</a:t>
            </a:r>
            <a:r>
              <a:rPr lang="fi-FI" sz="1600" dirty="0"/>
              <a:t> </a:t>
            </a:r>
            <a:r>
              <a:rPr lang="fi-FI" sz="1600" dirty="0" err="1"/>
              <a:t>confidence</a:t>
            </a:r>
            <a:r>
              <a:rPr lang="fi-FI" sz="1600" dirty="0"/>
              <a:t> </a:t>
            </a:r>
            <a:r>
              <a:rPr lang="fi-FI" sz="1600" dirty="0" err="1"/>
              <a:t>level</a:t>
            </a:r>
            <a:r>
              <a:rPr lang="fi-FI" sz="1600" dirty="0"/>
              <a:t>?</a:t>
            </a:r>
          </a:p>
          <a:p>
            <a:pPr marL="285750" indent="-285750">
              <a:buFont typeface="Arial" panose="020B0604020202020204" pitchFamily="34" charset="0"/>
              <a:buChar char="•"/>
            </a:pPr>
            <a:r>
              <a:rPr lang="fi-FI" sz="1600" dirty="0" err="1"/>
              <a:t>What</a:t>
            </a:r>
            <a:r>
              <a:rPr lang="fi-FI" sz="1600" dirty="0"/>
              <a:t> to </a:t>
            </a:r>
            <a:r>
              <a:rPr lang="fi-FI" sz="1600" dirty="0" err="1"/>
              <a:t>do</a:t>
            </a:r>
            <a:r>
              <a:rPr lang="fi-FI" sz="1600" dirty="0"/>
              <a:t> </a:t>
            </a:r>
            <a:r>
              <a:rPr lang="fi-FI" sz="1600" dirty="0" err="1"/>
              <a:t>with</a:t>
            </a:r>
            <a:r>
              <a:rPr lang="fi-FI" sz="1600" dirty="0"/>
              <a:t> </a:t>
            </a:r>
            <a:r>
              <a:rPr lang="fi-FI" sz="1600" dirty="0" err="1"/>
              <a:t>false</a:t>
            </a:r>
            <a:r>
              <a:rPr lang="fi-FI" sz="1600" dirty="0"/>
              <a:t> </a:t>
            </a:r>
            <a:r>
              <a:rPr lang="fi-FI" sz="1600" dirty="0" err="1"/>
              <a:t>detections</a:t>
            </a:r>
            <a:r>
              <a:rPr lang="fi-FI" sz="1600" dirty="0"/>
              <a:t> inside </a:t>
            </a:r>
            <a:r>
              <a:rPr lang="fi-FI" sz="1600" dirty="0" err="1"/>
              <a:t>other</a:t>
            </a:r>
            <a:r>
              <a:rPr lang="fi-FI" sz="1600" dirty="0"/>
              <a:t> </a:t>
            </a:r>
            <a:r>
              <a:rPr lang="fi-FI" sz="1600" dirty="0" err="1"/>
              <a:t>objects</a:t>
            </a:r>
            <a:r>
              <a:rPr lang="fi-FI" sz="1600" dirty="0"/>
              <a:t>?</a:t>
            </a:r>
          </a:p>
          <a:p>
            <a:pPr marL="285750" indent="-285750">
              <a:buFont typeface="Arial" panose="020B0604020202020204" pitchFamily="34" charset="0"/>
              <a:buChar char="•"/>
            </a:pPr>
            <a:r>
              <a:rPr lang="fi-FI" sz="1600" dirty="0" err="1"/>
              <a:t>What</a:t>
            </a:r>
            <a:r>
              <a:rPr lang="fi-FI" sz="1600" dirty="0"/>
              <a:t> to </a:t>
            </a:r>
            <a:r>
              <a:rPr lang="fi-FI" sz="1600" dirty="0" err="1"/>
              <a:t>do</a:t>
            </a:r>
            <a:r>
              <a:rPr lang="fi-FI" sz="1600" dirty="0"/>
              <a:t> </a:t>
            </a:r>
            <a:r>
              <a:rPr lang="fi-FI" sz="1600" dirty="0" err="1"/>
              <a:t>with</a:t>
            </a:r>
            <a:r>
              <a:rPr lang="fi-FI" sz="1600" dirty="0"/>
              <a:t> </a:t>
            </a:r>
            <a:r>
              <a:rPr lang="fi-FI" sz="1600" dirty="0" err="1"/>
              <a:t>false</a:t>
            </a:r>
            <a:r>
              <a:rPr lang="fi-FI" sz="1600" dirty="0"/>
              <a:t> </a:t>
            </a:r>
            <a:r>
              <a:rPr lang="fi-FI" sz="1600" dirty="0" err="1"/>
              <a:t>detections</a:t>
            </a:r>
            <a:r>
              <a:rPr lang="fi-FI" sz="1600" dirty="0"/>
              <a:t> </a:t>
            </a:r>
            <a:r>
              <a:rPr lang="fi-FI" sz="1600" dirty="0" err="1"/>
              <a:t>from</a:t>
            </a:r>
            <a:r>
              <a:rPr lang="fi-FI" sz="1600" dirty="0"/>
              <a:t> </a:t>
            </a:r>
            <a:r>
              <a:rPr lang="fi-FI" sz="1600" dirty="0" err="1"/>
              <a:t>the</a:t>
            </a:r>
            <a:r>
              <a:rPr lang="fi-FI" sz="1600" dirty="0"/>
              <a:t> </a:t>
            </a:r>
            <a:r>
              <a:rPr lang="fi-FI" sz="1600" dirty="0" err="1"/>
              <a:t>background</a:t>
            </a:r>
            <a:r>
              <a:rPr lang="fi-FI" sz="1600" dirty="0"/>
              <a:t>?</a:t>
            </a:r>
          </a:p>
          <a:p>
            <a:pPr marL="285750" indent="-285750">
              <a:buFont typeface="Arial" panose="020B0604020202020204" pitchFamily="34" charset="0"/>
              <a:buChar char="•"/>
            </a:pPr>
            <a:r>
              <a:rPr lang="fi-FI" sz="1600" dirty="0"/>
              <a:t>How to set Kalman </a:t>
            </a:r>
            <a:r>
              <a:rPr lang="fi-FI" sz="1600" dirty="0" err="1"/>
              <a:t>filter</a:t>
            </a:r>
            <a:r>
              <a:rPr lang="fi-FI" sz="1600" dirty="0"/>
              <a:t> </a:t>
            </a:r>
            <a:r>
              <a:rPr lang="fi-FI" sz="1600" dirty="0" err="1"/>
              <a:t>parameters</a:t>
            </a:r>
            <a:r>
              <a:rPr lang="fi-FI" sz="1600" dirty="0"/>
              <a:t> for image </a:t>
            </a:r>
            <a:r>
              <a:rPr lang="fi-FI" sz="1600" dirty="0" err="1"/>
              <a:t>object</a:t>
            </a:r>
            <a:r>
              <a:rPr lang="fi-FI" sz="1600" dirty="0"/>
              <a:t> </a:t>
            </a:r>
            <a:r>
              <a:rPr lang="fi-FI" sz="1600" dirty="0" err="1"/>
              <a:t>filtering</a:t>
            </a:r>
            <a:r>
              <a:rPr lang="fi-FI" sz="1600" dirty="0"/>
              <a:t>?</a:t>
            </a:r>
          </a:p>
          <a:p>
            <a:pPr marL="285750" indent="-285750">
              <a:buFont typeface="Arial" panose="020B0604020202020204" pitchFamily="34" charset="0"/>
              <a:buChar char="•"/>
            </a:pPr>
            <a:r>
              <a:rPr lang="fi-FI" sz="1600" dirty="0" err="1"/>
              <a:t>Hungarian</a:t>
            </a:r>
            <a:r>
              <a:rPr lang="fi-FI" sz="1600" dirty="0"/>
              <a:t> </a:t>
            </a:r>
            <a:r>
              <a:rPr lang="fi-FI" sz="1600" dirty="0" err="1"/>
              <a:t>algorithms</a:t>
            </a:r>
            <a:r>
              <a:rPr lang="fi-FI" sz="1600" dirty="0"/>
              <a:t> </a:t>
            </a:r>
            <a:r>
              <a:rPr lang="fi-FI" sz="1600" dirty="0" err="1"/>
              <a:t>special</a:t>
            </a:r>
            <a:r>
              <a:rPr lang="fi-FI" sz="1600" dirty="0"/>
              <a:t> case for </a:t>
            </a:r>
            <a:r>
              <a:rPr lang="fi-FI" sz="1600" dirty="0" err="1"/>
              <a:t>hidden</a:t>
            </a:r>
            <a:r>
              <a:rPr lang="fi-FI" sz="1600" dirty="0"/>
              <a:t> </a:t>
            </a:r>
            <a:r>
              <a:rPr lang="fi-FI" sz="1600" dirty="0" err="1"/>
              <a:t>objects</a:t>
            </a:r>
            <a:endParaRPr lang="fi-FI" sz="1600" dirty="0"/>
          </a:p>
          <a:p>
            <a:endParaRPr lang="fi-FI" sz="1600" dirty="0"/>
          </a:p>
          <a:p>
            <a:r>
              <a:rPr lang="fi-FI" sz="1600" dirty="0"/>
              <a:t>To </a:t>
            </a:r>
            <a:r>
              <a:rPr lang="fi-FI" sz="1600" dirty="0" err="1"/>
              <a:t>do</a:t>
            </a:r>
            <a:r>
              <a:rPr lang="fi-FI" sz="1600" dirty="0"/>
              <a:t>:</a:t>
            </a:r>
          </a:p>
          <a:p>
            <a:pPr marL="285750" indent="-285750">
              <a:buFont typeface="Arial" panose="020B0604020202020204" pitchFamily="34" charset="0"/>
              <a:buChar char="•"/>
            </a:pPr>
            <a:r>
              <a:rPr lang="fi-FI" sz="1600" dirty="0" err="1"/>
              <a:t>Close</a:t>
            </a:r>
            <a:r>
              <a:rPr lang="fi-FI" sz="1600" dirty="0"/>
              <a:t> open </a:t>
            </a:r>
            <a:r>
              <a:rPr lang="fi-FI" sz="1600" dirty="0" err="1"/>
              <a:t>questions</a:t>
            </a:r>
            <a:endParaRPr lang="fi-FI" sz="1600" dirty="0"/>
          </a:p>
          <a:p>
            <a:pPr marL="285750" indent="-285750">
              <a:buFont typeface="Arial" panose="020B0604020202020204" pitchFamily="34" charset="0"/>
              <a:buChar char="•"/>
            </a:pPr>
            <a:r>
              <a:rPr lang="fi-FI" sz="1600" dirty="0"/>
              <a:t>Image </a:t>
            </a:r>
            <a:r>
              <a:rPr lang="fi-FI" sz="1600" dirty="0" err="1"/>
              <a:t>object</a:t>
            </a:r>
            <a:r>
              <a:rPr lang="fi-FI" sz="1600" dirty="0"/>
              <a:t> status</a:t>
            </a:r>
          </a:p>
          <a:p>
            <a:pPr marL="285750" indent="-285750">
              <a:buFont typeface="Arial" panose="020B0604020202020204" pitchFamily="34" charset="0"/>
              <a:buChar char="•"/>
            </a:pPr>
            <a:r>
              <a:rPr lang="fi-FI" sz="1600" dirty="0"/>
              <a:t>Image </a:t>
            </a:r>
            <a:r>
              <a:rPr lang="fi-FI" sz="1600" dirty="0" err="1"/>
              <a:t>object</a:t>
            </a:r>
            <a:r>
              <a:rPr lang="fi-FI" sz="1600" dirty="0"/>
              <a:t> </a:t>
            </a:r>
            <a:r>
              <a:rPr lang="fi-FI" sz="1600" dirty="0" err="1"/>
              <a:t>velocity</a:t>
            </a:r>
            <a:r>
              <a:rPr lang="fi-FI" sz="1600" dirty="0"/>
              <a:t> </a:t>
            </a:r>
            <a:r>
              <a:rPr lang="fi-FI" sz="1600" dirty="0" err="1"/>
              <a:t>estimation</a:t>
            </a:r>
            <a:endParaRPr lang="fi-FI" sz="1600" dirty="0"/>
          </a:p>
          <a:p>
            <a:pPr marL="285750" indent="-285750">
              <a:buFont typeface="Arial" panose="020B0604020202020204" pitchFamily="34" charset="0"/>
              <a:buChar char="•"/>
            </a:pPr>
            <a:r>
              <a:rPr lang="fi-FI" sz="1600" dirty="0" err="1"/>
              <a:t>Probabilistic</a:t>
            </a:r>
            <a:r>
              <a:rPr lang="fi-FI" sz="1600" dirty="0"/>
              <a:t> </a:t>
            </a:r>
            <a:r>
              <a:rPr lang="fi-FI" sz="1600" dirty="0" err="1"/>
              <a:t>approach</a:t>
            </a:r>
            <a:r>
              <a:rPr lang="fi-FI" sz="1600" dirty="0"/>
              <a:t> for </a:t>
            </a:r>
            <a:r>
              <a:rPr lang="fi-FI" sz="1600" dirty="0" err="1"/>
              <a:t>matching</a:t>
            </a:r>
            <a:r>
              <a:rPr lang="fi-FI" sz="1600" dirty="0"/>
              <a:t> </a:t>
            </a:r>
            <a:r>
              <a:rPr lang="fi-FI" sz="1600" dirty="0" err="1"/>
              <a:t>detected</a:t>
            </a:r>
            <a:r>
              <a:rPr lang="fi-FI" sz="1600" dirty="0"/>
              <a:t> and image </a:t>
            </a:r>
            <a:r>
              <a:rPr lang="fi-FI" sz="1600" dirty="0" err="1"/>
              <a:t>objects</a:t>
            </a:r>
            <a:endParaRPr lang="fi-FI" sz="1600" dirty="0"/>
          </a:p>
          <a:p>
            <a:pPr marL="285750" indent="-285750">
              <a:buFont typeface="Arial" panose="020B0604020202020204" pitchFamily="34" charset="0"/>
              <a:buChar char="•"/>
            </a:pPr>
            <a:r>
              <a:rPr lang="fi-FI" sz="1600" dirty="0"/>
              <a:t>2d -&gt; 3d </a:t>
            </a:r>
            <a:r>
              <a:rPr lang="fi-FI" sz="1600" dirty="0" err="1"/>
              <a:t>transformation</a:t>
            </a:r>
            <a:endParaRPr lang="fi-FI" sz="1600" dirty="0"/>
          </a:p>
          <a:p>
            <a:pPr marL="285750" indent="-285750">
              <a:buFont typeface="Arial" panose="020B0604020202020204" pitchFamily="34" charset="0"/>
              <a:buChar char="•"/>
            </a:pPr>
            <a:r>
              <a:rPr lang="fi-FI" sz="1600" dirty="0"/>
              <a:t>World </a:t>
            </a:r>
            <a:r>
              <a:rPr lang="fi-FI" sz="1600" dirty="0" err="1"/>
              <a:t>object</a:t>
            </a:r>
            <a:r>
              <a:rPr lang="fi-FI" sz="1600" dirty="0"/>
              <a:t> </a:t>
            </a:r>
            <a:r>
              <a:rPr lang="fi-FI" sz="1600" dirty="0" err="1"/>
              <a:t>state</a:t>
            </a:r>
            <a:r>
              <a:rPr lang="fi-FI" sz="1600" dirty="0"/>
              <a:t> </a:t>
            </a:r>
            <a:r>
              <a:rPr lang="fi-FI" sz="1600" dirty="0" err="1"/>
              <a:t>estimation</a:t>
            </a:r>
            <a:endParaRPr lang="fi-FI" sz="1600" dirty="0"/>
          </a:p>
          <a:p>
            <a:pPr marL="285750" indent="-285750">
              <a:buFont typeface="Arial" panose="020B0604020202020204" pitchFamily="34" charset="0"/>
              <a:buChar char="•"/>
            </a:pPr>
            <a:endParaRPr lang="fi-FI" sz="1600" dirty="0"/>
          </a:p>
          <a:p>
            <a:r>
              <a:rPr lang="fi-FI" sz="1600" dirty="0" err="1"/>
              <a:t>Other</a:t>
            </a:r>
            <a:r>
              <a:rPr lang="fi-FI" sz="1600" dirty="0"/>
              <a:t>:</a:t>
            </a:r>
          </a:p>
          <a:p>
            <a:pPr marL="285750" indent="-285750">
              <a:buFont typeface="Arial" panose="020B0604020202020204" pitchFamily="34" charset="0"/>
              <a:buChar char="•"/>
            </a:pPr>
            <a:r>
              <a:rPr lang="fi-FI" sz="1600" dirty="0" err="1"/>
              <a:t>Semantic</a:t>
            </a:r>
            <a:r>
              <a:rPr lang="fi-FI" sz="1600" dirty="0"/>
              <a:t> </a:t>
            </a:r>
            <a:r>
              <a:rPr lang="fi-FI" sz="1600" dirty="0" err="1"/>
              <a:t>segmentation</a:t>
            </a:r>
            <a:endParaRPr lang="fi-FI" sz="1600" dirty="0"/>
          </a:p>
          <a:p>
            <a:pPr marL="285750" indent="-285750">
              <a:buFont typeface="Arial" panose="020B0604020202020204" pitchFamily="34" charset="0"/>
              <a:buChar char="•"/>
            </a:pPr>
            <a:r>
              <a:rPr lang="fi-FI" sz="1600" dirty="0" err="1"/>
              <a:t>Organisations</a:t>
            </a:r>
            <a:r>
              <a:rPr lang="fi-FI" sz="1600" dirty="0"/>
              <a:t> to </a:t>
            </a:r>
            <a:r>
              <a:rPr lang="fi-FI" sz="1600" dirty="0" err="1"/>
              <a:t>follow</a:t>
            </a:r>
            <a:r>
              <a:rPr lang="fi-FI" sz="1600" dirty="0"/>
              <a:t>: ICCV, ICRA, NIPS, IROS, </a:t>
            </a:r>
            <a:r>
              <a:rPr lang="fi-FI" sz="1600" dirty="0" err="1"/>
              <a:t>arXiv</a:t>
            </a:r>
            <a:endParaRPr lang="fi-FI" sz="1600" dirty="0"/>
          </a:p>
          <a:p>
            <a:pPr marL="285750" indent="-285750">
              <a:buFont typeface="Arial" panose="020B0604020202020204" pitchFamily="34" charset="0"/>
              <a:buChar char="•"/>
            </a:pPr>
            <a:r>
              <a:rPr lang="fi-FI" sz="1600" dirty="0" err="1"/>
              <a:t>Camera</a:t>
            </a:r>
            <a:r>
              <a:rPr lang="fi-FI" sz="1600" dirty="0"/>
              <a:t> </a:t>
            </a:r>
            <a:r>
              <a:rPr lang="fi-FI" sz="1600" dirty="0" err="1"/>
              <a:t>motion</a:t>
            </a:r>
            <a:r>
              <a:rPr lang="fi-FI" sz="1600" dirty="0"/>
              <a:t> (</a:t>
            </a:r>
            <a:r>
              <a:rPr lang="fi-FI" sz="1600" dirty="0" err="1"/>
              <a:t>yaw</a:t>
            </a:r>
            <a:r>
              <a:rPr lang="fi-FI" sz="1600" dirty="0"/>
              <a:t>, </a:t>
            </a:r>
            <a:r>
              <a:rPr lang="fi-FI" sz="1600" dirty="0" err="1"/>
              <a:t>pitch</a:t>
            </a:r>
            <a:r>
              <a:rPr lang="fi-FI" sz="1600" dirty="0"/>
              <a:t>)</a:t>
            </a:r>
          </a:p>
          <a:p>
            <a:pPr marL="285750" indent="-285750">
              <a:buFont typeface="Arial" panose="020B0604020202020204" pitchFamily="34" charset="0"/>
              <a:buChar char="•"/>
            </a:pPr>
            <a:r>
              <a:rPr lang="fi-FI" sz="1600" dirty="0"/>
              <a:t>Grid </a:t>
            </a:r>
            <a:r>
              <a:rPr lang="fi-FI" sz="1600" dirty="0" err="1"/>
              <a:t>or</a:t>
            </a:r>
            <a:r>
              <a:rPr lang="fi-FI" sz="1600" dirty="0"/>
              <a:t> </a:t>
            </a:r>
            <a:r>
              <a:rPr lang="fi-FI" sz="1600" dirty="0" err="1"/>
              <a:t>continuos</a:t>
            </a:r>
            <a:r>
              <a:rPr lang="fi-FI" sz="1600" dirty="0"/>
              <a:t> </a:t>
            </a:r>
            <a:r>
              <a:rPr lang="fi-FI" sz="1600" dirty="0" err="1"/>
              <a:t>presentation</a:t>
            </a:r>
            <a:r>
              <a:rPr lang="fi-FI" sz="1600" dirty="0"/>
              <a:t>?</a:t>
            </a:r>
          </a:p>
          <a:p>
            <a:pPr marL="285750" indent="-285750">
              <a:buFont typeface="Arial" panose="020B0604020202020204" pitchFamily="34" charset="0"/>
              <a:buChar char="•"/>
            </a:pPr>
            <a:r>
              <a:rPr lang="fi-FI" sz="1600" dirty="0"/>
              <a:t>Class </a:t>
            </a:r>
            <a:r>
              <a:rPr lang="fi-FI" sz="1600" dirty="0" err="1"/>
              <a:t>specific</a:t>
            </a:r>
            <a:r>
              <a:rPr lang="fi-FI" sz="1600" dirty="0"/>
              <a:t>  </a:t>
            </a:r>
            <a:r>
              <a:rPr lang="fi-FI" sz="1600" dirty="0" err="1"/>
              <a:t>attributes</a:t>
            </a:r>
            <a:endParaRPr lang="fi-FI" sz="1600" dirty="0"/>
          </a:p>
          <a:p>
            <a:pPr marL="285750" indent="-285750">
              <a:buFont typeface="Arial" panose="020B0604020202020204" pitchFamily="34" charset="0"/>
              <a:buChar char="•"/>
            </a:pPr>
            <a:r>
              <a:rPr lang="fi-FI" sz="1600" dirty="0"/>
              <a:t>Object </a:t>
            </a:r>
            <a:r>
              <a:rPr lang="fi-FI" sz="1600" dirty="0" err="1"/>
              <a:t>history</a:t>
            </a:r>
            <a:endParaRPr lang="fi-FI" sz="1600" dirty="0"/>
          </a:p>
          <a:p>
            <a:pPr marL="285750" indent="-285750">
              <a:buFont typeface="Arial" panose="020B0604020202020204" pitchFamily="34" charset="0"/>
              <a:buChar char="•"/>
            </a:pPr>
            <a:endParaRPr lang="en-GB" sz="1600" dirty="0"/>
          </a:p>
        </p:txBody>
      </p:sp>
    </p:spTree>
    <p:extLst>
      <p:ext uri="{BB962C8B-B14F-4D97-AF65-F5344CB8AC3E}">
        <p14:creationId xmlns:p14="http://schemas.microsoft.com/office/powerpoint/2010/main" val="3763392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Freeform 14">
            <a:extLst>
              <a:ext uri="{FF2B5EF4-FFF2-40B4-BE49-F238E27FC236}">
                <a16:creationId xmlns:a16="http://schemas.microsoft.com/office/drawing/2014/main" id="{C66F2F30-5DC0-44A0-BFA6-E12F46ED16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9" name="Freeform: Shape 8">
            <a:extLst>
              <a:ext uri="{FF2B5EF4-FFF2-40B4-BE49-F238E27FC236}">
                <a16:creationId xmlns:a16="http://schemas.microsoft.com/office/drawing/2014/main" id="{04DC2037-48A0-4F22-B9D4-8EAEBC780AB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11" name="Freeform 22">
            <a:extLst>
              <a:ext uri="{FF2B5EF4-FFF2-40B4-BE49-F238E27FC236}">
                <a16:creationId xmlns:a16="http://schemas.microsoft.com/office/drawing/2014/main" id="{0006CBFD-ADA0-43D1-9332-9C34CA1C76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21">
            <a:extLst>
              <a:ext uri="{FF2B5EF4-FFF2-40B4-BE49-F238E27FC236}">
                <a16:creationId xmlns:a16="http://schemas.microsoft.com/office/drawing/2014/main" id="{85872F57-7F42-4F97-8391-DDC8D0054C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25">
            <a:extLst>
              <a:ext uri="{FF2B5EF4-FFF2-40B4-BE49-F238E27FC236}">
                <a16:creationId xmlns:a16="http://schemas.microsoft.com/office/drawing/2014/main" id="{2B931666-F28F-45F3-A074-66D2272D580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49E609EE-A375-424B-9FE9-E5C311FC51C5}"/>
              </a:ext>
            </a:extLst>
          </p:cNvPr>
          <p:cNvSpPr>
            <a:spLocks noGrp="1"/>
          </p:cNvSpPr>
          <p:nvPr>
            <p:ph type="ctrTitle"/>
          </p:nvPr>
        </p:nvSpPr>
        <p:spPr>
          <a:xfrm>
            <a:off x="1524000" y="2245809"/>
            <a:ext cx="9144000" cy="1564716"/>
          </a:xfrm>
        </p:spPr>
        <p:txBody>
          <a:bodyPr>
            <a:normAutofit/>
          </a:bodyPr>
          <a:lstStyle/>
          <a:p>
            <a:pPr algn="l"/>
            <a:r>
              <a:rPr lang="fi-FI" sz="4800" dirty="0" err="1"/>
              <a:t>Work</a:t>
            </a:r>
            <a:r>
              <a:rPr lang="fi-FI" sz="4800" dirty="0"/>
              <a:t> </a:t>
            </a:r>
            <a:r>
              <a:rPr lang="fi-FI" sz="4800" dirty="0" err="1"/>
              <a:t>Done</a:t>
            </a:r>
            <a:endParaRPr lang="en-GB" sz="4800" dirty="0"/>
          </a:p>
        </p:txBody>
      </p:sp>
    </p:spTree>
    <p:extLst>
      <p:ext uri="{BB962C8B-B14F-4D97-AF65-F5344CB8AC3E}">
        <p14:creationId xmlns:p14="http://schemas.microsoft.com/office/powerpoint/2010/main" val="4829207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Method Follow-Up</a:t>
            </a:r>
          </a:p>
        </p:txBody>
      </p:sp>
      <p:pic>
        <p:nvPicPr>
          <p:cNvPr id="2" name="Kuva 1">
            <a:extLst>
              <a:ext uri="{FF2B5EF4-FFF2-40B4-BE49-F238E27FC236}">
                <a16:creationId xmlns:a16="http://schemas.microsoft.com/office/drawing/2014/main" id="{E9B15303-257B-4D7C-ADF9-CEA2DE600F4B}"/>
              </a:ext>
            </a:extLst>
          </p:cNvPr>
          <p:cNvPicPr>
            <a:picLocks noChangeAspect="1"/>
          </p:cNvPicPr>
          <p:nvPr/>
        </p:nvPicPr>
        <p:blipFill>
          <a:blip r:embed="rId2"/>
          <a:stretch>
            <a:fillRect/>
          </a:stretch>
        </p:blipFill>
        <p:spPr>
          <a:xfrm>
            <a:off x="4854791" y="297110"/>
            <a:ext cx="4070507" cy="3757177"/>
          </a:xfrm>
          <a:prstGeom prst="rect">
            <a:avLst/>
          </a:prstGeom>
        </p:spPr>
      </p:pic>
      <p:pic>
        <p:nvPicPr>
          <p:cNvPr id="3" name="Kuva 2">
            <a:extLst>
              <a:ext uri="{FF2B5EF4-FFF2-40B4-BE49-F238E27FC236}">
                <a16:creationId xmlns:a16="http://schemas.microsoft.com/office/drawing/2014/main" id="{FDF19A69-18CD-4A6F-B071-F447CE85BE67}"/>
              </a:ext>
            </a:extLst>
          </p:cNvPr>
          <p:cNvPicPr>
            <a:picLocks noChangeAspect="1"/>
          </p:cNvPicPr>
          <p:nvPr/>
        </p:nvPicPr>
        <p:blipFill>
          <a:blip r:embed="rId3"/>
          <a:stretch>
            <a:fillRect/>
          </a:stretch>
        </p:blipFill>
        <p:spPr>
          <a:xfrm>
            <a:off x="8337176" y="4397187"/>
            <a:ext cx="3437511" cy="1978650"/>
          </a:xfrm>
          <a:prstGeom prst="rect">
            <a:avLst/>
          </a:prstGeom>
        </p:spPr>
      </p:pic>
      <p:sp>
        <p:nvSpPr>
          <p:cNvPr id="6" name="Nuoli: Oikea 5">
            <a:extLst>
              <a:ext uri="{FF2B5EF4-FFF2-40B4-BE49-F238E27FC236}">
                <a16:creationId xmlns:a16="http://schemas.microsoft.com/office/drawing/2014/main" id="{8EED9BC4-934F-421D-A284-0A657C7CC57C}"/>
              </a:ext>
            </a:extLst>
          </p:cNvPr>
          <p:cNvSpPr/>
          <p:nvPr/>
        </p:nvSpPr>
        <p:spPr>
          <a:xfrm rot="2331369">
            <a:off x="9126884" y="3432736"/>
            <a:ext cx="1002767" cy="5379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17873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Image Object Velocity Estimation</a:t>
            </a:r>
            <a:endParaRPr lang="en-US" sz="4800" kern="1200" dirty="0">
              <a:solidFill>
                <a:schemeClr val="bg1"/>
              </a:solidFill>
              <a:latin typeface="+mj-lt"/>
              <a:ea typeface="+mj-ea"/>
              <a:cs typeface="+mj-cs"/>
            </a:endParaRPr>
          </a:p>
        </p:txBody>
      </p:sp>
      <p:sp>
        <p:nvSpPr>
          <p:cNvPr id="8" name="Tekstiruutu 7">
            <a:extLst>
              <a:ext uri="{FF2B5EF4-FFF2-40B4-BE49-F238E27FC236}">
                <a16:creationId xmlns:a16="http://schemas.microsoft.com/office/drawing/2014/main" id="{9B206AA3-16A3-48F3-A1A4-0A4F62824601}"/>
              </a:ext>
            </a:extLst>
          </p:cNvPr>
          <p:cNvSpPr txBox="1"/>
          <p:nvPr/>
        </p:nvSpPr>
        <p:spPr>
          <a:xfrm>
            <a:off x="5210629" y="277635"/>
            <a:ext cx="3753463" cy="369332"/>
          </a:xfrm>
          <a:prstGeom prst="rect">
            <a:avLst/>
          </a:prstGeom>
          <a:noFill/>
        </p:spPr>
        <p:txBody>
          <a:bodyPr wrap="none" rtlCol="0">
            <a:spAutoFit/>
          </a:bodyPr>
          <a:lstStyle/>
          <a:p>
            <a:r>
              <a:rPr lang="fi-FI" dirty="0"/>
              <a:t>Image </a:t>
            </a:r>
            <a:r>
              <a:rPr lang="fi-FI" dirty="0" err="1"/>
              <a:t>object</a:t>
            </a:r>
            <a:r>
              <a:rPr lang="fi-FI" dirty="0"/>
              <a:t> </a:t>
            </a:r>
            <a:r>
              <a:rPr lang="fi-FI" dirty="0" err="1"/>
              <a:t>velocity</a:t>
            </a:r>
            <a:r>
              <a:rPr lang="fi-FI" dirty="0"/>
              <a:t> is </a:t>
            </a:r>
            <a:r>
              <a:rPr lang="fi-FI" dirty="0" err="1"/>
              <a:t>necessary</a:t>
            </a:r>
            <a:r>
              <a:rPr lang="fi-FI" dirty="0"/>
              <a:t> for:</a:t>
            </a:r>
            <a:endParaRPr lang="en-GB" dirty="0"/>
          </a:p>
        </p:txBody>
      </p:sp>
      <p:sp>
        <p:nvSpPr>
          <p:cNvPr id="4" name="Tekstiruutu 3">
            <a:extLst>
              <a:ext uri="{FF2B5EF4-FFF2-40B4-BE49-F238E27FC236}">
                <a16:creationId xmlns:a16="http://schemas.microsoft.com/office/drawing/2014/main" id="{970F89D4-A2DF-4165-A957-7BF55DA0DB29}"/>
              </a:ext>
            </a:extLst>
          </p:cNvPr>
          <p:cNvSpPr txBox="1"/>
          <p:nvPr/>
        </p:nvSpPr>
        <p:spPr>
          <a:xfrm>
            <a:off x="5298115" y="745022"/>
            <a:ext cx="4088507" cy="1015663"/>
          </a:xfrm>
          <a:prstGeom prst="rect">
            <a:avLst/>
          </a:prstGeom>
          <a:noFill/>
        </p:spPr>
        <p:txBody>
          <a:bodyPr wrap="square" rtlCol="0">
            <a:spAutoFit/>
          </a:bodyPr>
          <a:lstStyle/>
          <a:p>
            <a:pPr marL="285750" indent="-285750">
              <a:buFont typeface="Arial" panose="020B0604020202020204" pitchFamily="34" charset="0"/>
              <a:buChar char="•"/>
            </a:pPr>
            <a:r>
              <a:rPr lang="fi-FI" sz="1200" dirty="0" err="1"/>
              <a:t>predicting</a:t>
            </a:r>
            <a:r>
              <a:rPr lang="fi-FI" sz="1200" dirty="0"/>
              <a:t> image </a:t>
            </a:r>
            <a:r>
              <a:rPr lang="fi-FI" sz="1200" dirty="0" err="1"/>
              <a:t>object</a:t>
            </a:r>
            <a:r>
              <a:rPr lang="fi-FI" sz="1200" dirty="0"/>
              <a:t> </a:t>
            </a:r>
            <a:r>
              <a:rPr lang="fi-FI" sz="1200" dirty="0" err="1"/>
              <a:t>locations</a:t>
            </a:r>
            <a:r>
              <a:rPr lang="fi-FI" sz="1200" dirty="0"/>
              <a:t> </a:t>
            </a:r>
            <a:r>
              <a:rPr lang="fi-FI" sz="1200" dirty="0" err="1"/>
              <a:t>when</a:t>
            </a:r>
            <a:r>
              <a:rPr lang="fi-FI" sz="1200" dirty="0"/>
              <a:t> </a:t>
            </a:r>
            <a:r>
              <a:rPr lang="fi-FI" sz="1200" dirty="0" err="1"/>
              <a:t>matching</a:t>
            </a:r>
            <a:r>
              <a:rPr lang="fi-FI" sz="1200" dirty="0"/>
              <a:t> </a:t>
            </a:r>
            <a:r>
              <a:rPr lang="fi-FI" sz="1200" dirty="0" err="1"/>
              <a:t>new</a:t>
            </a:r>
            <a:r>
              <a:rPr lang="fi-FI" sz="1200" dirty="0"/>
              <a:t> </a:t>
            </a:r>
            <a:r>
              <a:rPr lang="fi-FI" sz="1200" dirty="0" err="1"/>
              <a:t>measurements</a:t>
            </a:r>
            <a:endParaRPr lang="fi-FI" sz="1200" dirty="0"/>
          </a:p>
          <a:p>
            <a:pPr marL="285750" indent="-285750">
              <a:buFont typeface="Arial" panose="020B0604020202020204" pitchFamily="34" charset="0"/>
              <a:buChar char="•"/>
            </a:pPr>
            <a:r>
              <a:rPr lang="fi-FI" sz="1200" dirty="0" err="1"/>
              <a:t>identifying</a:t>
            </a:r>
            <a:r>
              <a:rPr lang="fi-FI" sz="1200" dirty="0"/>
              <a:t> image </a:t>
            </a:r>
            <a:r>
              <a:rPr lang="fi-FI" sz="1200" dirty="0" err="1"/>
              <a:t>objects</a:t>
            </a:r>
            <a:endParaRPr lang="fi-FI" sz="1200" dirty="0"/>
          </a:p>
          <a:p>
            <a:pPr marL="285750" indent="-285750">
              <a:buFont typeface="Arial" panose="020B0604020202020204" pitchFamily="34" charset="0"/>
              <a:buChar char="•"/>
            </a:pPr>
            <a:r>
              <a:rPr lang="fi-FI" sz="1200" dirty="0" err="1"/>
              <a:t>predicting</a:t>
            </a:r>
            <a:r>
              <a:rPr lang="fi-FI" sz="1200" dirty="0"/>
              <a:t> image </a:t>
            </a:r>
            <a:r>
              <a:rPr lang="fi-FI" sz="1200" dirty="0" err="1"/>
              <a:t>object</a:t>
            </a:r>
            <a:r>
              <a:rPr lang="fi-FI" sz="1200" dirty="0"/>
              <a:t> </a:t>
            </a:r>
            <a:r>
              <a:rPr lang="fi-FI" sz="1200" dirty="0" err="1"/>
              <a:t>locations</a:t>
            </a:r>
            <a:r>
              <a:rPr lang="fi-FI" sz="1200" dirty="0"/>
              <a:t> for </a:t>
            </a:r>
            <a:r>
              <a:rPr lang="fi-FI" sz="1200" dirty="0" err="1"/>
              <a:t>hidden</a:t>
            </a:r>
            <a:r>
              <a:rPr lang="fi-FI" sz="1200" dirty="0"/>
              <a:t> </a:t>
            </a:r>
            <a:r>
              <a:rPr lang="fi-FI" sz="1200" dirty="0" err="1"/>
              <a:t>objects</a:t>
            </a:r>
            <a:endParaRPr lang="fi-FI" sz="1200" dirty="0"/>
          </a:p>
          <a:p>
            <a:pPr marL="285750" indent="-285750">
              <a:buFont typeface="Arial" panose="020B0604020202020204" pitchFamily="34" charset="0"/>
              <a:buChar char="•"/>
            </a:pPr>
            <a:endParaRPr lang="en-GB" sz="1200" dirty="0"/>
          </a:p>
        </p:txBody>
      </p:sp>
      <p:sp>
        <p:nvSpPr>
          <p:cNvPr id="11" name="Tekstiruutu 10">
            <a:extLst>
              <a:ext uri="{FF2B5EF4-FFF2-40B4-BE49-F238E27FC236}">
                <a16:creationId xmlns:a16="http://schemas.microsoft.com/office/drawing/2014/main" id="{D1C0B85C-DDEF-4CCB-B745-B773EA571FE9}"/>
              </a:ext>
            </a:extLst>
          </p:cNvPr>
          <p:cNvSpPr txBox="1"/>
          <p:nvPr/>
        </p:nvSpPr>
        <p:spPr>
          <a:xfrm>
            <a:off x="9660557" y="646967"/>
            <a:ext cx="2194559" cy="2031325"/>
          </a:xfrm>
          <a:prstGeom prst="rect">
            <a:avLst/>
          </a:prstGeom>
          <a:noFill/>
        </p:spPr>
        <p:txBody>
          <a:bodyPr wrap="square" rtlCol="0">
            <a:spAutoFit/>
          </a:bodyPr>
          <a:lstStyle/>
          <a:p>
            <a:r>
              <a:rPr lang="fi-FI" sz="900" b="1" dirty="0"/>
              <a:t>Image </a:t>
            </a:r>
            <a:r>
              <a:rPr lang="fi-FI" sz="900" b="1" dirty="0" err="1"/>
              <a:t>object</a:t>
            </a:r>
            <a:endParaRPr lang="fi-FI" sz="900" b="1" dirty="0"/>
          </a:p>
          <a:p>
            <a:pPr marL="742950" lvl="1" indent="-285750">
              <a:buFont typeface="Arial" panose="020B0604020202020204" pitchFamily="34" charset="0"/>
              <a:buChar char="•"/>
            </a:pPr>
            <a:r>
              <a:rPr lang="fi-FI" sz="900" dirty="0"/>
              <a:t>id</a:t>
            </a:r>
          </a:p>
          <a:p>
            <a:pPr marL="742950" lvl="1" indent="-285750">
              <a:buFont typeface="Arial" panose="020B0604020202020204" pitchFamily="34" charset="0"/>
              <a:buChar char="•"/>
            </a:pPr>
            <a:r>
              <a:rPr lang="fi-FI" sz="900" dirty="0"/>
              <a:t>status</a:t>
            </a:r>
          </a:p>
          <a:p>
            <a:pPr marL="742950" lvl="1" indent="-285750">
              <a:buFont typeface="Arial" panose="020B0604020202020204" pitchFamily="34" charset="0"/>
              <a:buChar char="•"/>
            </a:pPr>
            <a:r>
              <a:rPr lang="fi-FI" sz="900" dirty="0" err="1"/>
              <a:t>x_min</a:t>
            </a:r>
            <a:endParaRPr lang="fi-FI" sz="900" dirty="0"/>
          </a:p>
          <a:p>
            <a:pPr marL="742950" lvl="1" indent="-285750">
              <a:buFont typeface="Arial" panose="020B0604020202020204" pitchFamily="34" charset="0"/>
              <a:buChar char="•"/>
            </a:pPr>
            <a:r>
              <a:rPr lang="fi-FI" sz="900" dirty="0" err="1"/>
              <a:t>x_max</a:t>
            </a:r>
            <a:endParaRPr lang="fi-FI" sz="900" dirty="0"/>
          </a:p>
          <a:p>
            <a:pPr marL="742950" lvl="1" indent="-285750">
              <a:buFont typeface="Arial" panose="020B0604020202020204" pitchFamily="34" charset="0"/>
              <a:buChar char="•"/>
            </a:pPr>
            <a:r>
              <a:rPr lang="fi-FI" sz="900" dirty="0" err="1"/>
              <a:t>y_min</a:t>
            </a:r>
            <a:endParaRPr lang="fi-FI" sz="900" dirty="0"/>
          </a:p>
          <a:p>
            <a:pPr marL="742950" lvl="1" indent="-285750">
              <a:buFont typeface="Arial" panose="020B0604020202020204" pitchFamily="34" charset="0"/>
              <a:buChar char="•"/>
            </a:pPr>
            <a:r>
              <a:rPr lang="fi-FI" sz="900" dirty="0" err="1"/>
              <a:t>y_max</a:t>
            </a:r>
            <a:endParaRPr lang="fi-FI" sz="900" dirty="0"/>
          </a:p>
          <a:p>
            <a:pPr marL="742950" lvl="1" indent="-285750">
              <a:buFont typeface="Arial" panose="020B0604020202020204" pitchFamily="34" charset="0"/>
              <a:buChar char="•"/>
            </a:pPr>
            <a:r>
              <a:rPr lang="fi-FI" sz="900" dirty="0" err="1"/>
              <a:t>vx_min</a:t>
            </a:r>
            <a:endParaRPr lang="fi-FI" sz="900" dirty="0"/>
          </a:p>
          <a:p>
            <a:pPr marL="742950" lvl="1" indent="-285750">
              <a:buFont typeface="Arial" panose="020B0604020202020204" pitchFamily="34" charset="0"/>
              <a:buChar char="•"/>
            </a:pPr>
            <a:r>
              <a:rPr lang="fi-FI" sz="900" dirty="0" err="1"/>
              <a:t>vx_max</a:t>
            </a:r>
            <a:endParaRPr lang="fi-FI" sz="900" dirty="0"/>
          </a:p>
          <a:p>
            <a:pPr marL="742950" lvl="1" indent="-285750">
              <a:buFont typeface="Arial" panose="020B0604020202020204" pitchFamily="34" charset="0"/>
              <a:buChar char="•"/>
            </a:pPr>
            <a:r>
              <a:rPr lang="fi-FI" sz="900" dirty="0" err="1"/>
              <a:t>vy_min</a:t>
            </a:r>
            <a:endParaRPr lang="fi-FI" sz="900" dirty="0"/>
          </a:p>
          <a:p>
            <a:pPr marL="742950" lvl="1" indent="-285750">
              <a:buFont typeface="Arial" panose="020B0604020202020204" pitchFamily="34" charset="0"/>
              <a:buChar char="•"/>
            </a:pPr>
            <a:r>
              <a:rPr lang="fi-FI" sz="900" dirty="0" err="1"/>
              <a:t>vy_max</a:t>
            </a:r>
            <a:endParaRPr lang="fi-FI" sz="900" dirty="0"/>
          </a:p>
          <a:p>
            <a:pPr marL="742950" lvl="1" indent="-285750">
              <a:buFont typeface="Arial" panose="020B0604020202020204" pitchFamily="34" charset="0"/>
              <a:buChar char="•"/>
            </a:pPr>
            <a:r>
              <a:rPr lang="fi-FI" sz="900" dirty="0" err="1"/>
              <a:t>class</a:t>
            </a:r>
            <a:endParaRPr lang="fi-FI" sz="900" dirty="0"/>
          </a:p>
          <a:p>
            <a:pPr marL="742950" lvl="1" indent="-285750">
              <a:buFont typeface="Arial" panose="020B0604020202020204" pitchFamily="34" charset="0"/>
              <a:buChar char="•"/>
            </a:pPr>
            <a:r>
              <a:rPr lang="fi-FI" sz="900" dirty="0" err="1"/>
              <a:t>confidence</a:t>
            </a:r>
            <a:endParaRPr lang="fi-FI" sz="900" dirty="0"/>
          </a:p>
          <a:p>
            <a:pPr marL="742950" lvl="1" indent="-285750">
              <a:buFont typeface="Arial" panose="020B0604020202020204" pitchFamily="34" charset="0"/>
              <a:buChar char="•"/>
            </a:pPr>
            <a:r>
              <a:rPr lang="fi-FI" sz="900" dirty="0" err="1"/>
              <a:t>appearance</a:t>
            </a:r>
            <a:endParaRPr lang="en-GB" sz="900" dirty="0"/>
          </a:p>
        </p:txBody>
      </p:sp>
      <p:sp>
        <p:nvSpPr>
          <p:cNvPr id="12" name="Tekstiruutu 11">
            <a:extLst>
              <a:ext uri="{FF2B5EF4-FFF2-40B4-BE49-F238E27FC236}">
                <a16:creationId xmlns:a16="http://schemas.microsoft.com/office/drawing/2014/main" id="{0055E88A-FB29-4B73-9AC1-DA797C904430}"/>
              </a:ext>
            </a:extLst>
          </p:cNvPr>
          <p:cNvSpPr txBox="1"/>
          <p:nvPr/>
        </p:nvSpPr>
        <p:spPr>
          <a:xfrm>
            <a:off x="5210629" y="2108122"/>
            <a:ext cx="2142061" cy="369332"/>
          </a:xfrm>
          <a:prstGeom prst="rect">
            <a:avLst/>
          </a:prstGeom>
          <a:noFill/>
        </p:spPr>
        <p:txBody>
          <a:bodyPr wrap="none" rtlCol="0">
            <a:spAutoFit/>
          </a:bodyPr>
          <a:lstStyle/>
          <a:p>
            <a:r>
              <a:rPr lang="fi-FI" dirty="0" err="1"/>
              <a:t>Estimation</a:t>
            </a:r>
            <a:r>
              <a:rPr lang="fi-FI" dirty="0"/>
              <a:t> </a:t>
            </a:r>
            <a:r>
              <a:rPr lang="fi-FI" dirty="0" err="1"/>
              <a:t>algorithm</a:t>
            </a:r>
            <a:endParaRPr lang="en-GB" dirty="0"/>
          </a:p>
        </p:txBody>
      </p:sp>
      <p:pic>
        <p:nvPicPr>
          <p:cNvPr id="7" name="Kuva 6">
            <a:extLst>
              <a:ext uri="{FF2B5EF4-FFF2-40B4-BE49-F238E27FC236}">
                <a16:creationId xmlns:a16="http://schemas.microsoft.com/office/drawing/2014/main" id="{136E1E2E-2147-4AF4-A2E5-97606A9C6109}"/>
              </a:ext>
            </a:extLst>
          </p:cNvPr>
          <p:cNvPicPr>
            <a:picLocks noChangeAspect="1"/>
          </p:cNvPicPr>
          <p:nvPr/>
        </p:nvPicPr>
        <p:blipFill>
          <a:blip r:embed="rId2"/>
          <a:stretch>
            <a:fillRect/>
          </a:stretch>
        </p:blipFill>
        <p:spPr>
          <a:xfrm>
            <a:off x="5327391" y="2477454"/>
            <a:ext cx="4029953" cy="3922267"/>
          </a:xfrm>
          <a:prstGeom prst="rect">
            <a:avLst/>
          </a:prstGeom>
        </p:spPr>
      </p:pic>
      <p:sp>
        <p:nvSpPr>
          <p:cNvPr id="9" name="Tekstiruutu 8">
            <a:extLst>
              <a:ext uri="{FF2B5EF4-FFF2-40B4-BE49-F238E27FC236}">
                <a16:creationId xmlns:a16="http://schemas.microsoft.com/office/drawing/2014/main" id="{F77F2547-D40C-4961-AC79-1DAF7909C200}"/>
              </a:ext>
            </a:extLst>
          </p:cNvPr>
          <p:cNvSpPr txBox="1"/>
          <p:nvPr/>
        </p:nvSpPr>
        <p:spPr>
          <a:xfrm>
            <a:off x="7410339" y="5097316"/>
            <a:ext cx="3730508" cy="400110"/>
          </a:xfrm>
          <a:prstGeom prst="rect">
            <a:avLst/>
          </a:prstGeom>
          <a:noFill/>
        </p:spPr>
        <p:txBody>
          <a:bodyPr wrap="none" rtlCol="0">
            <a:spAutoFit/>
          </a:bodyPr>
          <a:lstStyle/>
          <a:p>
            <a:r>
              <a:rPr lang="fi-FI" sz="1000" dirty="0" err="1"/>
              <a:t>Numerical</a:t>
            </a:r>
            <a:r>
              <a:rPr lang="fi-FI" sz="1000" dirty="0"/>
              <a:t> </a:t>
            </a:r>
            <a:r>
              <a:rPr lang="fi-FI" sz="1000" dirty="0" err="1"/>
              <a:t>values</a:t>
            </a:r>
            <a:r>
              <a:rPr lang="fi-FI" sz="1000" dirty="0"/>
              <a:t> </a:t>
            </a:r>
            <a:r>
              <a:rPr lang="fi-FI" sz="1000" dirty="0" err="1"/>
              <a:t>are</a:t>
            </a:r>
            <a:r>
              <a:rPr lang="fi-FI" sz="1000" dirty="0"/>
              <a:t> </a:t>
            </a:r>
            <a:r>
              <a:rPr lang="fi-FI" sz="1000" dirty="0" err="1"/>
              <a:t>estimated</a:t>
            </a:r>
            <a:r>
              <a:rPr lang="fi-FI" sz="1000" dirty="0"/>
              <a:t> </a:t>
            </a:r>
            <a:r>
              <a:rPr lang="fi-FI" sz="1000" dirty="0" err="1"/>
              <a:t>using</a:t>
            </a:r>
            <a:r>
              <a:rPr lang="fi-FI" sz="1000" dirty="0"/>
              <a:t> </a:t>
            </a:r>
            <a:r>
              <a:rPr lang="fi-FI" sz="1000" dirty="0" err="1"/>
              <a:t>grid</a:t>
            </a:r>
            <a:r>
              <a:rPr lang="fi-FI" sz="1000" dirty="0"/>
              <a:t> </a:t>
            </a:r>
            <a:r>
              <a:rPr lang="fi-FI" sz="1000" dirty="0" err="1"/>
              <a:t>search</a:t>
            </a:r>
            <a:r>
              <a:rPr lang="fi-FI" sz="1000" dirty="0"/>
              <a:t> and 10 </a:t>
            </a:r>
            <a:r>
              <a:rPr lang="fi-FI" sz="1000" dirty="0" err="1"/>
              <a:t>step</a:t>
            </a:r>
            <a:r>
              <a:rPr lang="fi-FI" sz="1000" dirty="0"/>
              <a:t> </a:t>
            </a:r>
            <a:r>
              <a:rPr lang="fi-FI" sz="1000" dirty="0" err="1"/>
              <a:t>ahead</a:t>
            </a:r>
            <a:endParaRPr lang="fi-FI" sz="1000" dirty="0"/>
          </a:p>
          <a:p>
            <a:r>
              <a:rPr lang="fi-FI" sz="1000" dirty="0" err="1"/>
              <a:t>mean</a:t>
            </a:r>
            <a:r>
              <a:rPr lang="fi-FI" sz="1000" dirty="0"/>
              <a:t> </a:t>
            </a:r>
            <a:r>
              <a:rPr lang="fi-FI" sz="1000" dirty="0" err="1"/>
              <a:t>prediction</a:t>
            </a:r>
            <a:r>
              <a:rPr lang="fi-FI" sz="1000" dirty="0"/>
              <a:t> </a:t>
            </a:r>
            <a:r>
              <a:rPr lang="fi-FI" sz="1000" dirty="0" err="1"/>
              <a:t>error</a:t>
            </a:r>
            <a:r>
              <a:rPr lang="fi-FI" sz="1000" dirty="0"/>
              <a:t>. </a:t>
            </a:r>
            <a:r>
              <a:rPr lang="fi-FI" sz="1000" dirty="0" err="1"/>
              <a:t>Values</a:t>
            </a:r>
            <a:r>
              <a:rPr lang="fi-FI" sz="1000" dirty="0"/>
              <a:t> </a:t>
            </a:r>
            <a:r>
              <a:rPr lang="fi-FI" sz="1000" dirty="0" err="1"/>
              <a:t>rounded</a:t>
            </a:r>
            <a:r>
              <a:rPr lang="fi-FI" sz="1000" dirty="0"/>
              <a:t>.</a:t>
            </a:r>
            <a:endParaRPr lang="en-GB" sz="1000" dirty="0"/>
          </a:p>
        </p:txBody>
      </p:sp>
    </p:spTree>
    <p:extLst>
      <p:ext uri="{BB962C8B-B14F-4D97-AF65-F5344CB8AC3E}">
        <p14:creationId xmlns:p14="http://schemas.microsoft.com/office/powerpoint/2010/main" val="1665708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Image Object Velocity Estimation</a:t>
            </a:r>
            <a:endParaRPr lang="en-US" sz="4800" kern="1200" dirty="0">
              <a:solidFill>
                <a:schemeClr val="bg1"/>
              </a:solidFill>
              <a:latin typeface="+mj-lt"/>
              <a:ea typeface="+mj-ea"/>
              <a:cs typeface="+mj-cs"/>
            </a:endParaRPr>
          </a:p>
        </p:txBody>
      </p:sp>
      <p:sp>
        <p:nvSpPr>
          <p:cNvPr id="8" name="Tekstiruutu 7">
            <a:extLst>
              <a:ext uri="{FF2B5EF4-FFF2-40B4-BE49-F238E27FC236}">
                <a16:creationId xmlns:a16="http://schemas.microsoft.com/office/drawing/2014/main" id="{9B206AA3-16A3-48F3-A1A4-0A4F62824601}"/>
              </a:ext>
            </a:extLst>
          </p:cNvPr>
          <p:cNvSpPr txBox="1"/>
          <p:nvPr/>
        </p:nvSpPr>
        <p:spPr>
          <a:xfrm>
            <a:off x="5210629" y="277635"/>
            <a:ext cx="2012346" cy="369332"/>
          </a:xfrm>
          <a:prstGeom prst="rect">
            <a:avLst/>
          </a:prstGeom>
          <a:noFill/>
        </p:spPr>
        <p:txBody>
          <a:bodyPr wrap="none" rtlCol="0">
            <a:spAutoFit/>
          </a:bodyPr>
          <a:lstStyle/>
          <a:p>
            <a:r>
              <a:rPr lang="fi-FI" dirty="0" err="1"/>
              <a:t>Moving</a:t>
            </a:r>
            <a:r>
              <a:rPr lang="fi-FI" dirty="0"/>
              <a:t> </a:t>
            </a:r>
            <a:r>
              <a:rPr lang="fi-FI" dirty="0" err="1"/>
              <a:t>object</a:t>
            </a:r>
            <a:r>
              <a:rPr lang="fi-FI" dirty="0"/>
              <a:t> (</a:t>
            </a:r>
            <a:r>
              <a:rPr lang="fi-FI" dirty="0" err="1"/>
              <a:t>car</a:t>
            </a:r>
            <a:r>
              <a:rPr lang="fi-FI" dirty="0"/>
              <a:t>)</a:t>
            </a:r>
            <a:endParaRPr lang="en-GB" dirty="0"/>
          </a:p>
        </p:txBody>
      </p:sp>
      <p:pic>
        <p:nvPicPr>
          <p:cNvPr id="2" name="Kuva 1">
            <a:extLst>
              <a:ext uri="{FF2B5EF4-FFF2-40B4-BE49-F238E27FC236}">
                <a16:creationId xmlns:a16="http://schemas.microsoft.com/office/drawing/2014/main" id="{85B2F468-93D9-4C02-91D7-B3A80D2AA1A4}"/>
              </a:ext>
            </a:extLst>
          </p:cNvPr>
          <p:cNvPicPr>
            <a:picLocks noChangeAspect="1"/>
          </p:cNvPicPr>
          <p:nvPr/>
        </p:nvPicPr>
        <p:blipFill>
          <a:blip r:embed="rId2"/>
          <a:stretch>
            <a:fillRect/>
          </a:stretch>
        </p:blipFill>
        <p:spPr>
          <a:xfrm>
            <a:off x="5263491" y="955950"/>
            <a:ext cx="2906732" cy="1999880"/>
          </a:xfrm>
          <a:prstGeom prst="rect">
            <a:avLst/>
          </a:prstGeom>
        </p:spPr>
      </p:pic>
      <p:sp>
        <p:nvSpPr>
          <p:cNvPr id="3" name="Tekstiruutu 2">
            <a:extLst>
              <a:ext uri="{FF2B5EF4-FFF2-40B4-BE49-F238E27FC236}">
                <a16:creationId xmlns:a16="http://schemas.microsoft.com/office/drawing/2014/main" id="{E022C834-D3DD-42C3-A8A3-5F3C71A7619D}"/>
              </a:ext>
            </a:extLst>
          </p:cNvPr>
          <p:cNvSpPr txBox="1"/>
          <p:nvPr/>
        </p:nvSpPr>
        <p:spPr>
          <a:xfrm>
            <a:off x="5356054" y="2939584"/>
            <a:ext cx="2273379" cy="215444"/>
          </a:xfrm>
          <a:prstGeom prst="rect">
            <a:avLst/>
          </a:prstGeom>
          <a:noFill/>
        </p:spPr>
        <p:txBody>
          <a:bodyPr wrap="none" rtlCol="0">
            <a:spAutoFit/>
          </a:bodyPr>
          <a:lstStyle/>
          <a:p>
            <a:r>
              <a:rPr lang="fi-FI" sz="800" dirty="0" err="1"/>
              <a:t>Measured</a:t>
            </a:r>
            <a:r>
              <a:rPr lang="fi-FI" sz="800" dirty="0"/>
              <a:t> and </a:t>
            </a:r>
            <a:r>
              <a:rPr lang="fi-FI" sz="800" dirty="0" err="1"/>
              <a:t>filtered</a:t>
            </a:r>
            <a:r>
              <a:rPr lang="fi-FI" sz="800" dirty="0"/>
              <a:t> </a:t>
            </a:r>
            <a:r>
              <a:rPr lang="fi-FI" sz="800" dirty="0" err="1"/>
              <a:t>location</a:t>
            </a:r>
            <a:r>
              <a:rPr lang="fi-FI" sz="800" dirty="0"/>
              <a:t> (</a:t>
            </a:r>
            <a:r>
              <a:rPr lang="fi-FI" sz="800" dirty="0" err="1"/>
              <a:t>upper</a:t>
            </a:r>
            <a:r>
              <a:rPr lang="fi-FI" sz="800" dirty="0"/>
              <a:t> </a:t>
            </a:r>
            <a:r>
              <a:rPr lang="fi-FI" sz="800" dirty="0" err="1"/>
              <a:t>left</a:t>
            </a:r>
            <a:r>
              <a:rPr lang="fi-FI" sz="800" dirty="0"/>
              <a:t> </a:t>
            </a:r>
            <a:r>
              <a:rPr lang="fi-FI" sz="800" dirty="0" err="1"/>
              <a:t>corner</a:t>
            </a:r>
            <a:r>
              <a:rPr lang="fi-FI" sz="800" dirty="0"/>
              <a:t>)</a:t>
            </a:r>
            <a:endParaRPr lang="en-GB" sz="800" dirty="0"/>
          </a:p>
        </p:txBody>
      </p:sp>
      <p:pic>
        <p:nvPicPr>
          <p:cNvPr id="6" name="Kuva 5">
            <a:extLst>
              <a:ext uri="{FF2B5EF4-FFF2-40B4-BE49-F238E27FC236}">
                <a16:creationId xmlns:a16="http://schemas.microsoft.com/office/drawing/2014/main" id="{8D319349-0F6D-4590-96C3-51318B343936}"/>
              </a:ext>
            </a:extLst>
          </p:cNvPr>
          <p:cNvPicPr>
            <a:picLocks noChangeAspect="1"/>
          </p:cNvPicPr>
          <p:nvPr/>
        </p:nvPicPr>
        <p:blipFill>
          <a:blip r:embed="rId3"/>
          <a:stretch>
            <a:fillRect/>
          </a:stretch>
        </p:blipFill>
        <p:spPr>
          <a:xfrm>
            <a:off x="8342724" y="952761"/>
            <a:ext cx="2924749" cy="1999880"/>
          </a:xfrm>
          <a:prstGeom prst="rect">
            <a:avLst/>
          </a:prstGeom>
        </p:spPr>
      </p:pic>
      <p:sp>
        <p:nvSpPr>
          <p:cNvPr id="14" name="Tekstiruutu 13">
            <a:extLst>
              <a:ext uri="{FF2B5EF4-FFF2-40B4-BE49-F238E27FC236}">
                <a16:creationId xmlns:a16="http://schemas.microsoft.com/office/drawing/2014/main" id="{6D849E38-B2E4-4FC2-85B3-B39442565905}"/>
              </a:ext>
            </a:extLst>
          </p:cNvPr>
          <p:cNvSpPr txBox="1"/>
          <p:nvPr/>
        </p:nvSpPr>
        <p:spPr>
          <a:xfrm>
            <a:off x="8450037" y="2955830"/>
            <a:ext cx="949299" cy="215444"/>
          </a:xfrm>
          <a:prstGeom prst="rect">
            <a:avLst/>
          </a:prstGeom>
          <a:noFill/>
        </p:spPr>
        <p:txBody>
          <a:bodyPr wrap="none" rtlCol="0">
            <a:spAutoFit/>
          </a:bodyPr>
          <a:lstStyle/>
          <a:p>
            <a:r>
              <a:rPr lang="fi-FI" sz="800" dirty="0" err="1"/>
              <a:t>Estimated</a:t>
            </a:r>
            <a:r>
              <a:rPr lang="fi-FI" sz="800" dirty="0"/>
              <a:t> </a:t>
            </a:r>
            <a:r>
              <a:rPr lang="fi-FI" sz="800" dirty="0" err="1"/>
              <a:t>velocity</a:t>
            </a:r>
            <a:endParaRPr lang="en-GB" sz="800" dirty="0"/>
          </a:p>
        </p:txBody>
      </p:sp>
      <p:pic>
        <p:nvPicPr>
          <p:cNvPr id="10" name="Kuva 9">
            <a:extLst>
              <a:ext uri="{FF2B5EF4-FFF2-40B4-BE49-F238E27FC236}">
                <a16:creationId xmlns:a16="http://schemas.microsoft.com/office/drawing/2014/main" id="{A13C760E-BA1B-4FF9-BB89-A2CD5F00DEB9}"/>
              </a:ext>
            </a:extLst>
          </p:cNvPr>
          <p:cNvPicPr>
            <a:picLocks noChangeAspect="1"/>
          </p:cNvPicPr>
          <p:nvPr/>
        </p:nvPicPr>
        <p:blipFill>
          <a:blip r:embed="rId4"/>
          <a:stretch>
            <a:fillRect/>
          </a:stretch>
        </p:blipFill>
        <p:spPr>
          <a:xfrm>
            <a:off x="5263491" y="3628460"/>
            <a:ext cx="2906732" cy="1992322"/>
          </a:xfrm>
          <a:prstGeom prst="rect">
            <a:avLst/>
          </a:prstGeom>
        </p:spPr>
      </p:pic>
      <p:sp>
        <p:nvSpPr>
          <p:cNvPr id="16" name="Tekstiruutu 15">
            <a:extLst>
              <a:ext uri="{FF2B5EF4-FFF2-40B4-BE49-F238E27FC236}">
                <a16:creationId xmlns:a16="http://schemas.microsoft.com/office/drawing/2014/main" id="{65803031-0CCF-453A-B280-A6410B1621CD}"/>
              </a:ext>
            </a:extLst>
          </p:cNvPr>
          <p:cNvSpPr txBox="1"/>
          <p:nvPr/>
        </p:nvSpPr>
        <p:spPr>
          <a:xfrm>
            <a:off x="5356054" y="5752056"/>
            <a:ext cx="918841" cy="215444"/>
          </a:xfrm>
          <a:prstGeom prst="rect">
            <a:avLst/>
          </a:prstGeom>
          <a:noFill/>
        </p:spPr>
        <p:txBody>
          <a:bodyPr wrap="none" rtlCol="0">
            <a:spAutoFit/>
          </a:bodyPr>
          <a:lstStyle/>
          <a:p>
            <a:r>
              <a:rPr lang="fi-FI" sz="800" dirty="0" err="1"/>
              <a:t>Location</a:t>
            </a:r>
            <a:r>
              <a:rPr lang="fi-FI" sz="800" dirty="0"/>
              <a:t> </a:t>
            </a:r>
            <a:r>
              <a:rPr lang="fi-FI" sz="800" dirty="0" err="1"/>
              <a:t>variance</a:t>
            </a:r>
            <a:endParaRPr lang="en-GB" sz="800" dirty="0"/>
          </a:p>
        </p:txBody>
      </p:sp>
      <p:pic>
        <p:nvPicPr>
          <p:cNvPr id="13" name="Kuva 12">
            <a:extLst>
              <a:ext uri="{FF2B5EF4-FFF2-40B4-BE49-F238E27FC236}">
                <a16:creationId xmlns:a16="http://schemas.microsoft.com/office/drawing/2014/main" id="{D8EA34DE-DAA6-484F-A948-BA89448DC6F0}"/>
              </a:ext>
            </a:extLst>
          </p:cNvPr>
          <p:cNvPicPr>
            <a:picLocks noChangeAspect="1"/>
          </p:cNvPicPr>
          <p:nvPr/>
        </p:nvPicPr>
        <p:blipFill>
          <a:blip r:embed="rId5"/>
          <a:stretch>
            <a:fillRect/>
          </a:stretch>
        </p:blipFill>
        <p:spPr>
          <a:xfrm>
            <a:off x="8342724" y="3628460"/>
            <a:ext cx="2935118" cy="1992322"/>
          </a:xfrm>
          <a:prstGeom prst="rect">
            <a:avLst/>
          </a:prstGeom>
        </p:spPr>
      </p:pic>
      <p:sp>
        <p:nvSpPr>
          <p:cNvPr id="18" name="Tekstiruutu 17">
            <a:extLst>
              <a:ext uri="{FF2B5EF4-FFF2-40B4-BE49-F238E27FC236}">
                <a16:creationId xmlns:a16="http://schemas.microsoft.com/office/drawing/2014/main" id="{BD3E7608-9966-4A17-8503-C32F66CAF62D}"/>
              </a:ext>
            </a:extLst>
          </p:cNvPr>
          <p:cNvSpPr txBox="1"/>
          <p:nvPr/>
        </p:nvSpPr>
        <p:spPr>
          <a:xfrm>
            <a:off x="8476486" y="5752056"/>
            <a:ext cx="896399" cy="215444"/>
          </a:xfrm>
          <a:prstGeom prst="rect">
            <a:avLst/>
          </a:prstGeom>
          <a:noFill/>
        </p:spPr>
        <p:txBody>
          <a:bodyPr wrap="none" rtlCol="0">
            <a:spAutoFit/>
          </a:bodyPr>
          <a:lstStyle/>
          <a:p>
            <a:r>
              <a:rPr lang="fi-FI" sz="800" dirty="0" err="1"/>
              <a:t>Velocity</a:t>
            </a:r>
            <a:r>
              <a:rPr lang="fi-FI" sz="800" dirty="0"/>
              <a:t> </a:t>
            </a:r>
            <a:r>
              <a:rPr lang="fi-FI" sz="800" dirty="0" err="1"/>
              <a:t>variance</a:t>
            </a:r>
            <a:endParaRPr lang="en-GB" sz="800" dirty="0"/>
          </a:p>
        </p:txBody>
      </p:sp>
    </p:spTree>
    <p:extLst>
      <p:ext uri="{BB962C8B-B14F-4D97-AF65-F5344CB8AC3E}">
        <p14:creationId xmlns:p14="http://schemas.microsoft.com/office/powerpoint/2010/main" val="478398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Image Object Velocity Estimation</a:t>
            </a:r>
            <a:endParaRPr lang="en-US" sz="4800" kern="1200" dirty="0">
              <a:solidFill>
                <a:schemeClr val="bg1"/>
              </a:solidFill>
              <a:latin typeface="+mj-lt"/>
              <a:ea typeface="+mj-ea"/>
              <a:cs typeface="+mj-cs"/>
            </a:endParaRPr>
          </a:p>
        </p:txBody>
      </p:sp>
      <p:sp>
        <p:nvSpPr>
          <p:cNvPr id="8" name="Tekstiruutu 7">
            <a:extLst>
              <a:ext uri="{FF2B5EF4-FFF2-40B4-BE49-F238E27FC236}">
                <a16:creationId xmlns:a16="http://schemas.microsoft.com/office/drawing/2014/main" id="{9B206AA3-16A3-48F3-A1A4-0A4F62824601}"/>
              </a:ext>
            </a:extLst>
          </p:cNvPr>
          <p:cNvSpPr txBox="1"/>
          <p:nvPr/>
        </p:nvSpPr>
        <p:spPr>
          <a:xfrm>
            <a:off x="5210629" y="277635"/>
            <a:ext cx="2012346" cy="369332"/>
          </a:xfrm>
          <a:prstGeom prst="rect">
            <a:avLst/>
          </a:prstGeom>
          <a:noFill/>
        </p:spPr>
        <p:txBody>
          <a:bodyPr wrap="none" rtlCol="0">
            <a:spAutoFit/>
          </a:bodyPr>
          <a:lstStyle/>
          <a:p>
            <a:r>
              <a:rPr lang="fi-FI" dirty="0" err="1"/>
              <a:t>Moving</a:t>
            </a:r>
            <a:r>
              <a:rPr lang="fi-FI" dirty="0"/>
              <a:t> </a:t>
            </a:r>
            <a:r>
              <a:rPr lang="fi-FI" dirty="0" err="1"/>
              <a:t>object</a:t>
            </a:r>
            <a:r>
              <a:rPr lang="fi-FI" dirty="0"/>
              <a:t> (</a:t>
            </a:r>
            <a:r>
              <a:rPr lang="fi-FI" dirty="0" err="1"/>
              <a:t>car</a:t>
            </a:r>
            <a:r>
              <a:rPr lang="fi-FI" dirty="0"/>
              <a:t>)</a:t>
            </a:r>
            <a:endParaRPr lang="en-GB" dirty="0"/>
          </a:p>
        </p:txBody>
      </p:sp>
      <p:sp>
        <p:nvSpPr>
          <p:cNvPr id="16" name="Tekstiruutu 15">
            <a:extLst>
              <a:ext uri="{FF2B5EF4-FFF2-40B4-BE49-F238E27FC236}">
                <a16:creationId xmlns:a16="http://schemas.microsoft.com/office/drawing/2014/main" id="{65803031-0CCF-453A-B280-A6410B1621CD}"/>
              </a:ext>
            </a:extLst>
          </p:cNvPr>
          <p:cNvSpPr txBox="1"/>
          <p:nvPr/>
        </p:nvSpPr>
        <p:spPr>
          <a:xfrm>
            <a:off x="6639666" y="5645178"/>
            <a:ext cx="1717137" cy="215444"/>
          </a:xfrm>
          <a:prstGeom prst="rect">
            <a:avLst/>
          </a:prstGeom>
          <a:noFill/>
        </p:spPr>
        <p:txBody>
          <a:bodyPr wrap="none" rtlCol="0">
            <a:spAutoFit/>
          </a:bodyPr>
          <a:lstStyle/>
          <a:p>
            <a:r>
              <a:rPr lang="fi-FI" sz="800" dirty="0"/>
              <a:t>10 </a:t>
            </a:r>
            <a:r>
              <a:rPr lang="fi-FI" sz="800" dirty="0" err="1"/>
              <a:t>step</a:t>
            </a:r>
            <a:r>
              <a:rPr lang="fi-FI" sz="800" dirty="0"/>
              <a:t> </a:t>
            </a:r>
            <a:r>
              <a:rPr lang="fi-FI" sz="800" dirty="0" err="1"/>
              <a:t>ahead</a:t>
            </a:r>
            <a:r>
              <a:rPr lang="fi-FI" sz="800" dirty="0"/>
              <a:t> </a:t>
            </a:r>
            <a:r>
              <a:rPr lang="fi-FI" sz="800" dirty="0" err="1"/>
              <a:t>mean</a:t>
            </a:r>
            <a:r>
              <a:rPr lang="fi-FI" sz="800" dirty="0"/>
              <a:t> </a:t>
            </a:r>
            <a:r>
              <a:rPr lang="fi-FI" sz="800" dirty="0" err="1"/>
              <a:t>prediction</a:t>
            </a:r>
            <a:r>
              <a:rPr lang="fi-FI" sz="800" dirty="0"/>
              <a:t> </a:t>
            </a:r>
            <a:r>
              <a:rPr lang="fi-FI" sz="800" dirty="0" err="1"/>
              <a:t>error</a:t>
            </a:r>
            <a:endParaRPr lang="en-GB" sz="800" dirty="0"/>
          </a:p>
        </p:txBody>
      </p:sp>
      <p:pic>
        <p:nvPicPr>
          <p:cNvPr id="4" name="Kuva 3">
            <a:extLst>
              <a:ext uri="{FF2B5EF4-FFF2-40B4-BE49-F238E27FC236}">
                <a16:creationId xmlns:a16="http://schemas.microsoft.com/office/drawing/2014/main" id="{5D4DD590-44E2-4751-9866-9ACC9C3B16E7}"/>
              </a:ext>
            </a:extLst>
          </p:cNvPr>
          <p:cNvPicPr>
            <a:picLocks noChangeAspect="1"/>
          </p:cNvPicPr>
          <p:nvPr/>
        </p:nvPicPr>
        <p:blipFill>
          <a:blip r:embed="rId2"/>
          <a:stretch>
            <a:fillRect/>
          </a:stretch>
        </p:blipFill>
        <p:spPr>
          <a:xfrm>
            <a:off x="6556663" y="1226691"/>
            <a:ext cx="3109486" cy="4313774"/>
          </a:xfrm>
          <a:prstGeom prst="rect">
            <a:avLst/>
          </a:prstGeom>
        </p:spPr>
      </p:pic>
    </p:spTree>
    <p:extLst>
      <p:ext uri="{BB962C8B-B14F-4D97-AF65-F5344CB8AC3E}">
        <p14:creationId xmlns:p14="http://schemas.microsoft.com/office/powerpoint/2010/main" val="3498217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a:extLst>
              <a:ext uri="{FF2B5EF4-FFF2-40B4-BE49-F238E27FC236}">
                <a16:creationId xmlns:a16="http://schemas.microsoft.com/office/drawing/2014/main" id="{38FB9660-F42F-4313-BBC4-47C007FE484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kstiruutu 4">
            <a:extLst>
              <a:ext uri="{FF2B5EF4-FFF2-40B4-BE49-F238E27FC236}">
                <a16:creationId xmlns:a16="http://schemas.microsoft.com/office/drawing/2014/main" id="{96513FD4-02A8-4B70-98A1-6EDA16999002}"/>
              </a:ext>
            </a:extLst>
          </p:cNvPr>
          <p:cNvSpPr txBox="1"/>
          <p:nvPr/>
        </p:nvSpPr>
        <p:spPr>
          <a:xfrm>
            <a:off x="501997" y="914400"/>
            <a:ext cx="4103583" cy="291812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Image Object Velocity Estimation</a:t>
            </a:r>
            <a:endParaRPr lang="en-US" sz="4800" kern="1200" dirty="0">
              <a:solidFill>
                <a:schemeClr val="bg1"/>
              </a:solidFill>
              <a:latin typeface="+mj-lt"/>
              <a:ea typeface="+mj-ea"/>
              <a:cs typeface="+mj-cs"/>
            </a:endParaRPr>
          </a:p>
        </p:txBody>
      </p:sp>
      <p:sp>
        <p:nvSpPr>
          <p:cNvPr id="8" name="Tekstiruutu 7">
            <a:extLst>
              <a:ext uri="{FF2B5EF4-FFF2-40B4-BE49-F238E27FC236}">
                <a16:creationId xmlns:a16="http://schemas.microsoft.com/office/drawing/2014/main" id="{9B206AA3-16A3-48F3-A1A4-0A4F62824601}"/>
              </a:ext>
            </a:extLst>
          </p:cNvPr>
          <p:cNvSpPr txBox="1"/>
          <p:nvPr/>
        </p:nvSpPr>
        <p:spPr>
          <a:xfrm>
            <a:off x="5210629" y="277635"/>
            <a:ext cx="1869166" cy="369332"/>
          </a:xfrm>
          <a:prstGeom prst="rect">
            <a:avLst/>
          </a:prstGeom>
          <a:noFill/>
        </p:spPr>
        <p:txBody>
          <a:bodyPr wrap="none" rtlCol="0">
            <a:spAutoFit/>
          </a:bodyPr>
          <a:lstStyle/>
          <a:p>
            <a:r>
              <a:rPr lang="fi-FI" dirty="0" err="1"/>
              <a:t>Static</a:t>
            </a:r>
            <a:r>
              <a:rPr lang="fi-FI" dirty="0"/>
              <a:t> </a:t>
            </a:r>
            <a:r>
              <a:rPr lang="fi-FI" dirty="0" err="1"/>
              <a:t>object</a:t>
            </a:r>
            <a:r>
              <a:rPr lang="fi-FI" dirty="0"/>
              <a:t> (</a:t>
            </a:r>
            <a:r>
              <a:rPr lang="fi-FI" dirty="0" err="1"/>
              <a:t>calf</a:t>
            </a:r>
            <a:r>
              <a:rPr lang="fi-FI" dirty="0"/>
              <a:t>)</a:t>
            </a:r>
            <a:endParaRPr lang="en-GB" dirty="0"/>
          </a:p>
        </p:txBody>
      </p:sp>
      <p:sp>
        <p:nvSpPr>
          <p:cNvPr id="3" name="Tekstiruutu 2">
            <a:extLst>
              <a:ext uri="{FF2B5EF4-FFF2-40B4-BE49-F238E27FC236}">
                <a16:creationId xmlns:a16="http://schemas.microsoft.com/office/drawing/2014/main" id="{E022C834-D3DD-42C3-A8A3-5F3C71A7619D}"/>
              </a:ext>
            </a:extLst>
          </p:cNvPr>
          <p:cNvSpPr txBox="1"/>
          <p:nvPr/>
        </p:nvSpPr>
        <p:spPr>
          <a:xfrm>
            <a:off x="5356054" y="2939584"/>
            <a:ext cx="2295821" cy="215444"/>
          </a:xfrm>
          <a:prstGeom prst="rect">
            <a:avLst/>
          </a:prstGeom>
          <a:noFill/>
        </p:spPr>
        <p:txBody>
          <a:bodyPr wrap="none" rtlCol="0">
            <a:spAutoFit/>
          </a:bodyPr>
          <a:lstStyle/>
          <a:p>
            <a:r>
              <a:rPr lang="fi-FI" sz="800" dirty="0" err="1"/>
              <a:t>Measured</a:t>
            </a:r>
            <a:r>
              <a:rPr lang="fi-FI" sz="800" dirty="0"/>
              <a:t> and </a:t>
            </a:r>
            <a:r>
              <a:rPr lang="fi-FI" sz="800" dirty="0" err="1"/>
              <a:t>filtered</a:t>
            </a:r>
            <a:r>
              <a:rPr lang="fi-FI" sz="800" dirty="0"/>
              <a:t> </a:t>
            </a:r>
            <a:r>
              <a:rPr lang="fi-FI" sz="800" dirty="0" err="1"/>
              <a:t>location</a:t>
            </a:r>
            <a:r>
              <a:rPr lang="fi-FI" sz="800" dirty="0"/>
              <a:t>  (</a:t>
            </a:r>
            <a:r>
              <a:rPr lang="fi-FI" sz="800" dirty="0" err="1"/>
              <a:t>upper</a:t>
            </a:r>
            <a:r>
              <a:rPr lang="fi-FI" sz="800" dirty="0"/>
              <a:t> </a:t>
            </a:r>
            <a:r>
              <a:rPr lang="fi-FI" sz="800" dirty="0" err="1"/>
              <a:t>left</a:t>
            </a:r>
            <a:r>
              <a:rPr lang="fi-FI" sz="800" dirty="0"/>
              <a:t> </a:t>
            </a:r>
            <a:r>
              <a:rPr lang="fi-FI" sz="800" dirty="0" err="1"/>
              <a:t>corner</a:t>
            </a:r>
            <a:r>
              <a:rPr lang="fi-FI" sz="800" dirty="0"/>
              <a:t>)</a:t>
            </a:r>
            <a:endParaRPr lang="en-GB" sz="800" dirty="0"/>
          </a:p>
        </p:txBody>
      </p:sp>
      <p:sp>
        <p:nvSpPr>
          <p:cNvPr id="14" name="Tekstiruutu 13">
            <a:extLst>
              <a:ext uri="{FF2B5EF4-FFF2-40B4-BE49-F238E27FC236}">
                <a16:creationId xmlns:a16="http://schemas.microsoft.com/office/drawing/2014/main" id="{6D849E38-B2E4-4FC2-85B3-B39442565905}"/>
              </a:ext>
            </a:extLst>
          </p:cNvPr>
          <p:cNvSpPr txBox="1"/>
          <p:nvPr/>
        </p:nvSpPr>
        <p:spPr>
          <a:xfrm>
            <a:off x="8450037" y="2955830"/>
            <a:ext cx="949299" cy="215444"/>
          </a:xfrm>
          <a:prstGeom prst="rect">
            <a:avLst/>
          </a:prstGeom>
          <a:noFill/>
        </p:spPr>
        <p:txBody>
          <a:bodyPr wrap="none" rtlCol="0">
            <a:spAutoFit/>
          </a:bodyPr>
          <a:lstStyle/>
          <a:p>
            <a:r>
              <a:rPr lang="fi-FI" sz="800" dirty="0" err="1"/>
              <a:t>Estimated</a:t>
            </a:r>
            <a:r>
              <a:rPr lang="fi-FI" sz="800" dirty="0"/>
              <a:t> </a:t>
            </a:r>
            <a:r>
              <a:rPr lang="fi-FI" sz="800" dirty="0" err="1"/>
              <a:t>velocity</a:t>
            </a:r>
            <a:endParaRPr lang="en-GB" sz="800" dirty="0"/>
          </a:p>
        </p:txBody>
      </p:sp>
      <p:sp>
        <p:nvSpPr>
          <p:cNvPr id="16" name="Tekstiruutu 15">
            <a:extLst>
              <a:ext uri="{FF2B5EF4-FFF2-40B4-BE49-F238E27FC236}">
                <a16:creationId xmlns:a16="http://schemas.microsoft.com/office/drawing/2014/main" id="{65803031-0CCF-453A-B280-A6410B1621CD}"/>
              </a:ext>
            </a:extLst>
          </p:cNvPr>
          <p:cNvSpPr txBox="1"/>
          <p:nvPr/>
        </p:nvSpPr>
        <p:spPr>
          <a:xfrm>
            <a:off x="5356054" y="5752056"/>
            <a:ext cx="918841" cy="215444"/>
          </a:xfrm>
          <a:prstGeom prst="rect">
            <a:avLst/>
          </a:prstGeom>
          <a:noFill/>
        </p:spPr>
        <p:txBody>
          <a:bodyPr wrap="none" rtlCol="0">
            <a:spAutoFit/>
          </a:bodyPr>
          <a:lstStyle/>
          <a:p>
            <a:r>
              <a:rPr lang="fi-FI" sz="800" dirty="0" err="1"/>
              <a:t>Location</a:t>
            </a:r>
            <a:r>
              <a:rPr lang="fi-FI" sz="800" dirty="0"/>
              <a:t> </a:t>
            </a:r>
            <a:r>
              <a:rPr lang="fi-FI" sz="800" dirty="0" err="1"/>
              <a:t>variance</a:t>
            </a:r>
            <a:endParaRPr lang="en-GB" sz="800" dirty="0"/>
          </a:p>
        </p:txBody>
      </p:sp>
      <p:sp>
        <p:nvSpPr>
          <p:cNvPr id="18" name="Tekstiruutu 17">
            <a:extLst>
              <a:ext uri="{FF2B5EF4-FFF2-40B4-BE49-F238E27FC236}">
                <a16:creationId xmlns:a16="http://schemas.microsoft.com/office/drawing/2014/main" id="{BD3E7608-9966-4A17-8503-C32F66CAF62D}"/>
              </a:ext>
            </a:extLst>
          </p:cNvPr>
          <p:cNvSpPr txBox="1"/>
          <p:nvPr/>
        </p:nvSpPr>
        <p:spPr>
          <a:xfrm>
            <a:off x="8476486" y="5752056"/>
            <a:ext cx="896399" cy="215444"/>
          </a:xfrm>
          <a:prstGeom prst="rect">
            <a:avLst/>
          </a:prstGeom>
          <a:noFill/>
        </p:spPr>
        <p:txBody>
          <a:bodyPr wrap="none" rtlCol="0">
            <a:spAutoFit/>
          </a:bodyPr>
          <a:lstStyle/>
          <a:p>
            <a:r>
              <a:rPr lang="fi-FI" sz="800" dirty="0" err="1"/>
              <a:t>Velocity</a:t>
            </a:r>
            <a:r>
              <a:rPr lang="fi-FI" sz="800" dirty="0"/>
              <a:t> </a:t>
            </a:r>
            <a:r>
              <a:rPr lang="fi-FI" sz="800" dirty="0" err="1"/>
              <a:t>variance</a:t>
            </a:r>
            <a:endParaRPr lang="en-GB" sz="800" dirty="0"/>
          </a:p>
        </p:txBody>
      </p:sp>
      <p:pic>
        <p:nvPicPr>
          <p:cNvPr id="4" name="Kuva 3">
            <a:extLst>
              <a:ext uri="{FF2B5EF4-FFF2-40B4-BE49-F238E27FC236}">
                <a16:creationId xmlns:a16="http://schemas.microsoft.com/office/drawing/2014/main" id="{41B6ACB0-3712-49D4-A87D-F5FCDD838C59}"/>
              </a:ext>
            </a:extLst>
          </p:cNvPr>
          <p:cNvPicPr>
            <a:picLocks noChangeAspect="1"/>
          </p:cNvPicPr>
          <p:nvPr/>
        </p:nvPicPr>
        <p:blipFill>
          <a:blip r:embed="rId2"/>
          <a:stretch>
            <a:fillRect/>
          </a:stretch>
        </p:blipFill>
        <p:spPr>
          <a:xfrm>
            <a:off x="5263491" y="952761"/>
            <a:ext cx="2906732" cy="2017897"/>
          </a:xfrm>
          <a:prstGeom prst="rect">
            <a:avLst/>
          </a:prstGeom>
        </p:spPr>
      </p:pic>
      <p:pic>
        <p:nvPicPr>
          <p:cNvPr id="7" name="Kuva 6">
            <a:extLst>
              <a:ext uri="{FF2B5EF4-FFF2-40B4-BE49-F238E27FC236}">
                <a16:creationId xmlns:a16="http://schemas.microsoft.com/office/drawing/2014/main" id="{45ECB15C-09C2-4C20-A152-AE82CF21322B}"/>
              </a:ext>
            </a:extLst>
          </p:cNvPr>
          <p:cNvPicPr>
            <a:picLocks noChangeAspect="1"/>
          </p:cNvPicPr>
          <p:nvPr/>
        </p:nvPicPr>
        <p:blipFill>
          <a:blip r:embed="rId3"/>
          <a:stretch>
            <a:fillRect/>
          </a:stretch>
        </p:blipFill>
        <p:spPr>
          <a:xfrm>
            <a:off x="8450037" y="965346"/>
            <a:ext cx="2827805" cy="1974237"/>
          </a:xfrm>
          <a:prstGeom prst="rect">
            <a:avLst/>
          </a:prstGeom>
        </p:spPr>
      </p:pic>
      <p:pic>
        <p:nvPicPr>
          <p:cNvPr id="9" name="Kuva 8">
            <a:extLst>
              <a:ext uri="{FF2B5EF4-FFF2-40B4-BE49-F238E27FC236}">
                <a16:creationId xmlns:a16="http://schemas.microsoft.com/office/drawing/2014/main" id="{71584006-4A44-47C1-9E84-8A58538880D8}"/>
              </a:ext>
            </a:extLst>
          </p:cNvPr>
          <p:cNvPicPr>
            <a:picLocks noChangeAspect="1"/>
          </p:cNvPicPr>
          <p:nvPr/>
        </p:nvPicPr>
        <p:blipFill>
          <a:blip r:embed="rId4"/>
          <a:stretch>
            <a:fillRect/>
          </a:stretch>
        </p:blipFill>
        <p:spPr>
          <a:xfrm>
            <a:off x="5263491" y="3665549"/>
            <a:ext cx="2906732" cy="2004020"/>
          </a:xfrm>
          <a:prstGeom prst="rect">
            <a:avLst/>
          </a:prstGeom>
        </p:spPr>
      </p:pic>
      <p:pic>
        <p:nvPicPr>
          <p:cNvPr id="11" name="Kuva 10">
            <a:extLst>
              <a:ext uri="{FF2B5EF4-FFF2-40B4-BE49-F238E27FC236}">
                <a16:creationId xmlns:a16="http://schemas.microsoft.com/office/drawing/2014/main" id="{CA10D589-848C-4899-A650-2FE43DBBB24D}"/>
              </a:ext>
            </a:extLst>
          </p:cNvPr>
          <p:cNvPicPr>
            <a:picLocks noChangeAspect="1"/>
          </p:cNvPicPr>
          <p:nvPr/>
        </p:nvPicPr>
        <p:blipFill>
          <a:blip r:embed="rId5"/>
          <a:stretch>
            <a:fillRect/>
          </a:stretch>
        </p:blipFill>
        <p:spPr>
          <a:xfrm>
            <a:off x="8450037" y="3665549"/>
            <a:ext cx="2827805" cy="1887092"/>
          </a:xfrm>
          <a:prstGeom prst="rect">
            <a:avLst/>
          </a:prstGeom>
        </p:spPr>
      </p:pic>
    </p:spTree>
    <p:extLst>
      <p:ext uri="{BB962C8B-B14F-4D97-AF65-F5344CB8AC3E}">
        <p14:creationId xmlns:p14="http://schemas.microsoft.com/office/powerpoint/2010/main" val="395509823"/>
      </p:ext>
    </p:extLst>
  </p:cSld>
  <p:clrMapOvr>
    <a:masterClrMapping/>
  </p:clrMapOvr>
</p:sld>
</file>

<file path=ppt/theme/theme1.xml><?xml version="1.0" encoding="utf-8"?>
<a:theme xmlns:a="http://schemas.openxmlformats.org/drawingml/2006/main" name="Office-te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e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2551</TotalTime>
  <Words>709</Words>
  <Application>Microsoft Office PowerPoint</Application>
  <PresentationFormat>Laajakuva</PresentationFormat>
  <Paragraphs>154</Paragraphs>
  <Slides>25</Slides>
  <Notes>0</Notes>
  <HiddenSlides>0</HiddenSlides>
  <MMClips>0</MMClips>
  <ScaleCrop>false</ScaleCrop>
  <HeadingPairs>
    <vt:vector size="6" baseType="variant">
      <vt:variant>
        <vt:lpstr>Käytetyt fontit</vt:lpstr>
      </vt:variant>
      <vt:variant>
        <vt:i4>3</vt:i4>
      </vt:variant>
      <vt:variant>
        <vt:lpstr>Teema</vt:lpstr>
      </vt:variant>
      <vt:variant>
        <vt:i4>1</vt:i4>
      </vt:variant>
      <vt:variant>
        <vt:lpstr>Dian otsikot</vt:lpstr>
      </vt:variant>
      <vt:variant>
        <vt:i4>25</vt:i4>
      </vt:variant>
    </vt:vector>
  </HeadingPairs>
  <TitlesOfParts>
    <vt:vector size="29" baseType="lpstr">
      <vt:lpstr>Arial</vt:lpstr>
      <vt:lpstr>Calibri</vt:lpstr>
      <vt:lpstr>Calibri Light</vt:lpstr>
      <vt:lpstr>Office-teema</vt:lpstr>
      <vt:lpstr>Image-Based Situation Awareness Audit 1.3.2018</vt:lpstr>
      <vt:lpstr>Previous Audit 11.1.2018</vt:lpstr>
      <vt:lpstr>PowerPoint-esitys</vt:lpstr>
      <vt:lpstr>Work Done</vt:lpstr>
      <vt:lpstr>PowerPoint-esitys</vt:lpstr>
      <vt:lpstr>PowerPoint-esitys</vt:lpstr>
      <vt:lpstr>PowerPoint-esitys</vt:lpstr>
      <vt:lpstr>PowerPoint-esitys</vt:lpstr>
      <vt:lpstr>PowerPoint-esitys</vt:lpstr>
      <vt:lpstr>PowerPoint-esitys</vt:lpstr>
      <vt:lpstr>PowerPoint-esitys</vt:lpstr>
      <vt:lpstr>PowerPoint-esitys</vt:lpstr>
      <vt:lpstr>PowerPoint-esitys</vt:lpstr>
      <vt:lpstr>PowerPoint-esitys</vt:lpstr>
      <vt:lpstr>PowerPoint-esitys</vt:lpstr>
      <vt:lpstr>PowerPoint-esitys</vt:lpstr>
      <vt:lpstr>PowerPoint-esitys</vt:lpstr>
      <vt:lpstr>PowerPoint-esitys</vt:lpstr>
      <vt:lpstr>Work in Progress</vt:lpstr>
      <vt:lpstr>PowerPoint-esitys</vt:lpstr>
      <vt:lpstr>Next Steps</vt:lpstr>
      <vt:lpstr>PowerPoint-esitys</vt:lpstr>
      <vt:lpstr>To Be Discussed</vt:lpstr>
      <vt:lpstr>PowerPoint-esitys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Image-Based Situation Awareness</dc:title>
  <dc:creator>Sakari Lampola</dc:creator>
  <cp:lastModifiedBy>Sakari Lampola</cp:lastModifiedBy>
  <cp:revision>417</cp:revision>
  <dcterms:created xsi:type="dcterms:W3CDTF">2017-12-07T08:30:07Z</dcterms:created>
  <dcterms:modified xsi:type="dcterms:W3CDTF">2018-01-22T06:51:05Z</dcterms:modified>
</cp:coreProperties>
</file>

<file path=docProps/thumbnail.jpeg>
</file>